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6"/>
  </p:notesMasterIdLst>
  <p:handoutMasterIdLst>
    <p:handoutMasterId r:id="rId27"/>
  </p:handoutMasterIdLst>
  <p:sldIdLst>
    <p:sldId id="542" r:id="rId2"/>
    <p:sldId id="316" r:id="rId3"/>
    <p:sldId id="548" r:id="rId4"/>
    <p:sldId id="384" r:id="rId5"/>
    <p:sldId id="957" r:id="rId6"/>
    <p:sldId id="323" r:id="rId7"/>
    <p:sldId id="537" r:id="rId8"/>
    <p:sldId id="541" r:id="rId9"/>
    <p:sldId id="497" r:id="rId10"/>
    <p:sldId id="501" r:id="rId11"/>
    <p:sldId id="534" r:id="rId12"/>
    <p:sldId id="409" r:id="rId13"/>
    <p:sldId id="533" r:id="rId14"/>
    <p:sldId id="510" r:id="rId15"/>
    <p:sldId id="958" r:id="rId16"/>
    <p:sldId id="318" r:id="rId17"/>
    <p:sldId id="321" r:id="rId18"/>
    <p:sldId id="540" r:id="rId19"/>
    <p:sldId id="322" r:id="rId20"/>
    <p:sldId id="960" r:id="rId21"/>
    <p:sldId id="579" r:id="rId22"/>
    <p:sldId id="961" r:id="rId23"/>
    <p:sldId id="512" r:id="rId24"/>
    <p:sldId id="557" r:id="rId25"/>
  </p:sldIdLst>
  <p:sldSz cx="9144000" cy="6858000" type="screen4x3"/>
  <p:notesSz cx="6858000" cy="92964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DAE"/>
    <a:srgbClr val="435153"/>
    <a:srgbClr val="8A8A8A"/>
    <a:srgbClr val="6B6B6B"/>
    <a:srgbClr val="4ADAD7"/>
    <a:srgbClr val="90A3A6"/>
    <a:srgbClr val="EDDFF5"/>
    <a:srgbClr val="493B93"/>
    <a:srgbClr val="80808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80" autoAdjust="0"/>
    <p:restoredTop sz="95232" autoAdjust="0"/>
  </p:normalViewPr>
  <p:slideViewPr>
    <p:cSldViewPr snapToGrid="0">
      <p:cViewPr varScale="1">
        <p:scale>
          <a:sx n="108" d="100"/>
          <a:sy n="108" d="100"/>
        </p:scale>
        <p:origin x="2040"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4" d="100"/>
          <a:sy n="64" d="100"/>
        </p:scale>
        <p:origin x="319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C20B57-5ADE-4D42-B75A-E117A1858F5C}"/>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EA4E31-D84B-4A70-8213-222F718A6239}"/>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438DEF6B-8433-46F6-B047-6708FB3441EC}" type="datetimeFigureOut">
              <a:rPr lang="en-US" smtClean="0"/>
              <a:t>2/25/2020</a:t>
            </a:fld>
            <a:endParaRPr lang="en-US"/>
          </a:p>
        </p:txBody>
      </p:sp>
      <p:sp>
        <p:nvSpPr>
          <p:cNvPr id="4" name="Footer Placeholder 3">
            <a:extLst>
              <a:ext uri="{FF2B5EF4-FFF2-40B4-BE49-F238E27FC236}">
                <a16:creationId xmlns:a16="http://schemas.microsoft.com/office/drawing/2014/main" id="{431A4356-01D6-4DA9-AE31-559D509BF82E}"/>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F9627A-44CB-407C-A491-686C9DFA57F5}"/>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45923B02-1C81-4E98-A3BB-9EBD1D5BB05F}" type="slidenum">
              <a:rPr lang="en-US" smtClean="0"/>
              <a:t>‹#›</a:t>
            </a:fld>
            <a:endParaRPr lang="en-US"/>
          </a:p>
        </p:txBody>
      </p:sp>
    </p:spTree>
    <p:extLst>
      <p:ext uri="{BB962C8B-B14F-4D97-AF65-F5344CB8AC3E}">
        <p14:creationId xmlns:p14="http://schemas.microsoft.com/office/powerpoint/2010/main" val="39516185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vl1pPr>
          </a:lstStyle>
          <a:p>
            <a:fld id="{0AD33006-993C-46CE-BE81-A42F2D8A6269}" type="datetimeFigureOut">
              <a:rPr lang="en-US" smtClean="0"/>
              <a:t>2/25/2020</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lIns="91440" tIns="45720" rIns="91440" bIns="45720" rtlCol="0" anchor="b"/>
          <a:lstStyle>
            <a:lvl1pPr algn="r">
              <a:defRPr sz="1200"/>
            </a:lvl1pPr>
          </a:lstStyle>
          <a:p>
            <a:fld id="{AC72CD79-D36A-4E01-AE1C-064887FE954D}" type="slidenum">
              <a:rPr lang="en-US" smtClean="0"/>
              <a:t>‹#›</a:t>
            </a:fld>
            <a:endParaRPr lang="en-US"/>
          </a:p>
        </p:txBody>
      </p:sp>
    </p:spTree>
    <p:extLst>
      <p:ext uri="{BB962C8B-B14F-4D97-AF65-F5344CB8AC3E}">
        <p14:creationId xmlns:p14="http://schemas.microsoft.com/office/powerpoint/2010/main" val="2104272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p:cNvSpPr>
          <p:nvPr>
            <p:ph type="sldImg"/>
          </p:nvPr>
        </p:nvSpPr>
        <p:spPr bwMode="auto">
          <a:xfrm>
            <a:off x="990600" y="766763"/>
            <a:ext cx="5118100" cy="3838575"/>
          </a:xfrm>
          <a:prstGeom prst="rect">
            <a:avLst/>
          </a:prstGeom>
          <a:noFill/>
          <a:ln w="12700">
            <a:solidFill>
              <a:srgbClr val="000000"/>
            </a:solidFill>
            <a:miter lim="800000"/>
            <a:headEnd/>
            <a:tailEnd/>
          </a:ln>
        </p:spPr>
      </p:sp>
      <p:sp>
        <p:nvSpPr>
          <p:cNvPr id="10243" name="Notes Placeholder 2"/>
          <p:cNvSpPr>
            <a:spLocks noGrp="1"/>
          </p:cNvSpPr>
          <p:nvPr>
            <p:ph type="body" idx="1"/>
          </p:nvPr>
        </p:nvSpPr>
        <p:spPr bwMode="auto">
          <a:xfrm>
            <a:off x="709931" y="4862096"/>
            <a:ext cx="5679440" cy="4605249"/>
          </a:xfrm>
          <a:prstGeom prst="rect">
            <a:avLst/>
          </a:prstGeom>
          <a:noFill/>
          <a:ln>
            <a:miter lim="800000"/>
            <a:headEnd/>
            <a:tailEnd/>
          </a:ln>
        </p:spPr>
        <p:txBody>
          <a:bodyPr lIns="94747" tIns="47373" rIns="94747" bIns="47373"/>
          <a:lstStyle/>
          <a:p>
            <a:endParaRPr lang="en-US" dirty="0"/>
          </a:p>
        </p:txBody>
      </p:sp>
    </p:spTree>
    <p:extLst>
      <p:ext uri="{BB962C8B-B14F-4D97-AF65-F5344CB8AC3E}">
        <p14:creationId xmlns:p14="http://schemas.microsoft.com/office/powerpoint/2010/main" val="4037750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effectLst/>
              </a:rPr>
              <a:t>http://www.abs.gov.au/ausstats/abs@.nsf/mf/8153.0</a:t>
            </a:r>
          </a:p>
          <a:p>
            <a:endParaRPr lang="en-AU" b="1" dirty="0">
              <a:effectLst/>
            </a:endParaRPr>
          </a:p>
          <a:p>
            <a:r>
              <a:rPr lang="en-AU" b="1" dirty="0">
                <a:effectLst/>
              </a:rPr>
              <a:t>Cable </a:t>
            </a:r>
            <a:r>
              <a:rPr lang="en-AU" dirty="0">
                <a:effectLst/>
              </a:rPr>
              <a:t>- Typically offered by cable television service providers, the Internet data signal is carried on the same cable that delivers cable television. It provides a high bandwidth, always on, connection to the Internet. </a:t>
            </a:r>
          </a:p>
          <a:p>
            <a:r>
              <a:rPr lang="en-AU" b="1" dirty="0">
                <a:effectLst/>
              </a:rPr>
              <a:t>DSL </a:t>
            </a:r>
            <a:r>
              <a:rPr lang="en-AU" dirty="0">
                <a:effectLst/>
              </a:rPr>
              <a:t>- Digital Subscriber Lines provide a high bandwidth, always on, connection to the Internet. DSL runs over a telephone line. In general, small office and home office users connect using Asymmetrical DSL (ADSL), which means that the download speed is faster than the upload speed.</a:t>
            </a:r>
          </a:p>
          <a:p>
            <a:r>
              <a:rPr lang="en-AU" b="1" dirty="0">
                <a:effectLst/>
              </a:rPr>
              <a:t>Cellular </a:t>
            </a:r>
            <a:r>
              <a:rPr lang="en-AU" dirty="0">
                <a:effectLst/>
              </a:rPr>
              <a:t>- Cellular Internet access uses a cell phone network to connect. Wherever you can get a cellular signal, you can get cellular Internet access. Performance will be limited by the capabilities of the phone and the cell tower to which it is connected. </a:t>
            </a:r>
          </a:p>
          <a:p>
            <a:r>
              <a:rPr lang="en-AU" b="1" dirty="0">
                <a:effectLst/>
              </a:rPr>
              <a:t>Satellite </a:t>
            </a:r>
            <a:r>
              <a:rPr lang="en-AU" dirty="0">
                <a:effectLst/>
              </a:rPr>
              <a:t>- The availability of satellite Internet access is a real benefit in those areas that would otherwise have no Internet connectivity at all. Satellite dishes require a clear line of sight to the satellite. </a:t>
            </a:r>
          </a:p>
          <a:p>
            <a:r>
              <a:rPr lang="en-AU" b="1" dirty="0">
                <a:effectLst/>
              </a:rPr>
              <a:t>Dial-up Telephone</a:t>
            </a:r>
            <a:r>
              <a:rPr lang="en-AU" dirty="0">
                <a:effectLst/>
              </a:rPr>
              <a:t> - An inexpensive option that uses any phone line and a modem. The low bandwidth provided by a dial-up modem connection is usually not sufficient for large data transfer, although it is useful for mobile access while traveling. </a:t>
            </a:r>
          </a:p>
          <a:p>
            <a:r>
              <a:rPr lang="en-AU" dirty="0">
                <a:effectLst/>
              </a:rPr>
              <a:t>Many homes and small offices are more commonly being connected directly with </a:t>
            </a:r>
            <a:r>
              <a:rPr lang="en-AU" dirty="0" err="1">
                <a:effectLst/>
              </a:rPr>
              <a:t>fiber</a:t>
            </a:r>
            <a:r>
              <a:rPr lang="en-AU" dirty="0">
                <a:effectLst/>
              </a:rPr>
              <a:t> optic cables. This enables an ISP to provide higher bandwidth speeds and support more services such as Internet, phone, and TV. </a:t>
            </a:r>
          </a:p>
          <a:p>
            <a:r>
              <a:rPr lang="en-AU" dirty="0">
                <a:effectLst/>
              </a:rPr>
              <a:t>The choice of connection varies depending on geographical location and service provider availability.</a:t>
            </a:r>
          </a:p>
        </p:txBody>
      </p:sp>
      <p:sp>
        <p:nvSpPr>
          <p:cNvPr id="4" name="Slide Number Placeholder 3"/>
          <p:cNvSpPr>
            <a:spLocks noGrp="1"/>
          </p:cNvSpPr>
          <p:nvPr>
            <p:ph type="sldNum" sz="quarter" idx="10"/>
          </p:nvPr>
        </p:nvSpPr>
        <p:spPr/>
        <p:txBody>
          <a:bodyPr/>
          <a:lstStyle/>
          <a:p>
            <a:fld id="{AC72CD79-D36A-4E01-AE1C-064887FE954D}" type="slidenum">
              <a:rPr lang="en-US" smtClean="0"/>
              <a:t>13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pPr marL="228600" indent="-228600">
              <a:buAutoNum type="arabicPeriod"/>
            </a:pPr>
            <a:r>
              <a:rPr lang="en-US" dirty="0"/>
              <a:t>Show PC CLI,</a:t>
            </a:r>
            <a:r>
              <a:rPr lang="en-US" baseline="0" dirty="0"/>
              <a:t> GUI</a:t>
            </a:r>
          </a:p>
          <a:p>
            <a:pPr marL="228600" indent="-228600">
              <a:buAutoNum type="arabicPeriod"/>
            </a:pPr>
            <a:r>
              <a:rPr lang="en-US" baseline="0" dirty="0"/>
              <a:t>In PT, show switch CLI</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2.1.2.1</a:t>
            </a:r>
            <a:r>
              <a:rPr lang="en-US" baseline="0" dirty="0"/>
              <a:t> Access Methods</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17</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in PT</a:t>
            </a:r>
          </a:p>
          <a:p>
            <a:endParaRPr lang="en-US" sz="1200" dirty="0"/>
          </a:p>
        </p:txBody>
      </p:sp>
      <p:sp>
        <p:nvSpPr>
          <p:cNvPr id="4" name="Slide Number Placeholder 3"/>
          <p:cNvSpPr>
            <a:spLocks noGrp="1"/>
          </p:cNvSpPr>
          <p:nvPr>
            <p:ph type="sldNum" sz="quarter" idx="10"/>
          </p:nvPr>
        </p:nvSpPr>
        <p:spPr/>
        <p:txBody>
          <a:bodyPr/>
          <a:lstStyle/>
          <a:p>
            <a:fld id="{AC72CD79-D36A-4E01-AE1C-064887FE954D}" type="slidenum">
              <a:rPr lang="en-US" smtClean="0"/>
              <a:t>18</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21</a:t>
            </a:fld>
            <a:endParaRPr lang="en-US"/>
          </a:p>
        </p:txBody>
      </p:sp>
    </p:spTree>
    <p:extLst>
      <p:ext uri="{BB962C8B-B14F-4D97-AF65-F5344CB8AC3E}">
        <p14:creationId xmlns:p14="http://schemas.microsoft.com/office/powerpoint/2010/main" val="773818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22</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in PT</a:t>
            </a:r>
          </a:p>
        </p:txBody>
      </p:sp>
      <p:sp>
        <p:nvSpPr>
          <p:cNvPr id="4" name="Slide Number Placeholder 3"/>
          <p:cNvSpPr>
            <a:spLocks noGrp="1"/>
          </p:cNvSpPr>
          <p:nvPr>
            <p:ph type="sldNum" sz="quarter" idx="10"/>
          </p:nvPr>
        </p:nvSpPr>
        <p:spPr/>
        <p:txBody>
          <a:bodyPr/>
          <a:lstStyle/>
          <a:p>
            <a:fld id="{AC72CD79-D36A-4E01-AE1C-064887FE954D}" type="slidenum">
              <a:rPr lang="en-US" smtClean="0"/>
              <a:t>23</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5</a:t>
            </a:fld>
            <a:endParaRPr lang="en-US"/>
          </a:p>
        </p:txBody>
      </p:sp>
    </p:spTree>
    <p:extLst>
      <p:ext uri="{BB962C8B-B14F-4D97-AF65-F5344CB8AC3E}">
        <p14:creationId xmlns:p14="http://schemas.microsoft.com/office/powerpoint/2010/main" val="194658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Demo in PT</a:t>
            </a:r>
          </a:p>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24</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6</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7</a:t>
            </a:fld>
            <a:endParaRPr lang="en-US"/>
          </a:p>
        </p:txBody>
      </p:sp>
    </p:spTree>
    <p:extLst>
      <p:ext uri="{BB962C8B-B14F-4D97-AF65-F5344CB8AC3E}">
        <p14:creationId xmlns:p14="http://schemas.microsoft.com/office/powerpoint/2010/main" val="205230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8</a:t>
            </a:fld>
            <a:endParaRPr lang="en-US"/>
          </a:p>
        </p:txBody>
      </p:sp>
    </p:spTree>
    <p:extLst>
      <p:ext uri="{BB962C8B-B14F-4D97-AF65-F5344CB8AC3E}">
        <p14:creationId xmlns:p14="http://schemas.microsoft.com/office/powerpoint/2010/main" val="99296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9</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10</a:t>
            </a:fld>
            <a:endParaRPr lang="en-US"/>
          </a:p>
        </p:txBody>
      </p:sp>
    </p:spTree>
    <p:extLst>
      <p:ext uri="{BB962C8B-B14F-4D97-AF65-F5344CB8AC3E}">
        <p14:creationId xmlns:p14="http://schemas.microsoft.com/office/powerpoint/2010/main" val="373414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11</a:t>
            </a:fld>
            <a:endParaRPr lang="en-US"/>
          </a:p>
        </p:txBody>
      </p:sp>
    </p:spTree>
    <p:extLst>
      <p:ext uri="{BB962C8B-B14F-4D97-AF65-F5344CB8AC3E}">
        <p14:creationId xmlns:p14="http://schemas.microsoft.com/office/powerpoint/2010/main" val="3439227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a:t>
            </a:r>
          </a:p>
          <a:p>
            <a:endParaRPr lang="en-US" dirty="0"/>
          </a:p>
          <a:p>
            <a:r>
              <a:rPr lang="en-AU" dirty="0">
                <a:effectLst/>
              </a:rPr>
              <a:t>The Internet is not owned by any individual or group. Ensuring effective communication across this diverse infrastructure requires the application of consistent and commonly recognized technologies and standards as well as the cooperation of many network administration agencies. There are organizations that have been developed for the purpose of helping to maintain structure and standardization of Internet protocols and processes. These organizations include the Internet Engineering Task Force (IETF), Internet Corporation for Assigned Names and Numbers (ICANN), and the Internet Architecture Board (IAB), plus many others.</a:t>
            </a:r>
          </a:p>
          <a:p>
            <a:endParaRPr lang="en-AU" dirty="0">
              <a:effectLst/>
            </a:endParaRPr>
          </a:p>
          <a:p>
            <a:r>
              <a:rPr lang="en-AU" sz="1200" b="0" i="0" kern="1200" dirty="0">
                <a:solidFill>
                  <a:schemeClr val="tx1"/>
                </a:solidFill>
                <a:effectLst/>
                <a:latin typeface="+mn-lt"/>
                <a:ea typeface="+mn-ea"/>
                <a:cs typeface="+mn-cs"/>
              </a:rPr>
              <a:t>The term internet (with a lower case “</a:t>
            </a:r>
            <a:r>
              <a:rPr lang="en-AU" sz="1200" b="0" i="0" kern="1200" dirty="0" err="1">
                <a:solidFill>
                  <a:schemeClr val="tx1"/>
                </a:solidFill>
                <a:effectLst/>
                <a:latin typeface="+mn-lt"/>
                <a:ea typeface="+mn-ea"/>
                <a:cs typeface="+mn-cs"/>
              </a:rPr>
              <a:t>i</a:t>
            </a:r>
            <a:r>
              <a:rPr lang="en-AU" sz="1200" b="0" i="0" kern="1200" dirty="0">
                <a:solidFill>
                  <a:schemeClr val="tx1"/>
                </a:solidFill>
                <a:effectLst/>
                <a:latin typeface="+mn-lt"/>
                <a:ea typeface="+mn-ea"/>
                <a:cs typeface="+mn-cs"/>
              </a:rPr>
              <a:t>") is used to describe multiple networks interconnected. When referring to the global system of interconnected computer networks or the World Wide Web, the term Internet (with a capital “I”) is used.</a:t>
            </a:r>
            <a:endParaRPr lang="en-US" dirty="0"/>
          </a:p>
        </p:txBody>
      </p:sp>
      <p:sp>
        <p:nvSpPr>
          <p:cNvPr id="4" name="Slide Number Placeholder 3"/>
          <p:cNvSpPr>
            <a:spLocks noGrp="1"/>
          </p:cNvSpPr>
          <p:nvPr>
            <p:ph type="sldNum" sz="quarter" idx="10"/>
          </p:nvPr>
        </p:nvSpPr>
        <p:spPr/>
        <p:txBody>
          <a:bodyPr/>
          <a:lstStyle/>
          <a:p>
            <a:fld id="{AC72CD79-D36A-4E01-AE1C-064887FE954D}" type="slidenum">
              <a:rPr lang="en-US" smtClean="0"/>
              <a:t>12</a:t>
            </a:fld>
            <a:endParaRPr lang="en-US"/>
          </a:p>
        </p:txBody>
      </p:sp>
    </p:spTree>
    <p:extLst>
      <p:ext uri="{BB962C8B-B14F-4D97-AF65-F5344CB8AC3E}">
        <p14:creationId xmlns:p14="http://schemas.microsoft.com/office/powerpoint/2010/main" val="373414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21393" y="1248229"/>
            <a:ext cx="8112125"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itchFamily="34" charset="0"/>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47793137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14501"/>
            <a:ext cx="8654143" cy="83820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81875"/>
            <a:ext cx="8654142" cy="5240548"/>
          </a:xfrm>
        </p:spPr>
        <p:txBody>
          <a:bodyPr vert="horz" lIns="91440" tIns="45720" rIns="91440" bIns="45720" rtlCol="0">
            <a:noAutofit/>
          </a:bodyPr>
          <a:lstStyle>
            <a:lvl1pPr>
              <a:defRPr lang="en-US" sz="2200" dirty="0" smtClean="0"/>
            </a:lvl1pPr>
            <a:lvl2pPr>
              <a:defRPr lang="en-US" dirty="0" smtClean="0">
                <a:solidFill>
                  <a:schemeClr val="bg2"/>
                </a:solidFill>
              </a:defRPr>
            </a:lvl2pPr>
            <a:lvl3pPr>
              <a:defRPr lang="en-US" dirty="0" smtClean="0">
                <a:solidFill>
                  <a:schemeClr val="bg2"/>
                </a:solidFill>
              </a:defRPr>
            </a:lvl3pPr>
            <a:lvl4pPr>
              <a:defRPr lang="en-US" dirty="0" smtClean="0">
                <a:solidFill>
                  <a:schemeClr val="bg2"/>
                </a:solidFill>
              </a:defRPr>
            </a:lvl4pPr>
            <a:lvl5pPr>
              <a:defRPr lang="en-US" dirty="0">
                <a:solidFill>
                  <a:schemeClr val="bg2"/>
                </a:solidFill>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554809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7569" y="153540"/>
            <a:ext cx="8588861" cy="838200"/>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28733259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56909" y="0"/>
            <a:ext cx="4117446"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itchFamily="34" charset="0"/>
              </a:defRPr>
            </a:lvl1pPr>
          </a:lstStyle>
          <a:p>
            <a:r>
              <a:rPr lang="en-US" dirty="0"/>
              <a:t>Telling Shared Experiences</a:t>
            </a:r>
          </a:p>
        </p:txBody>
      </p:sp>
      <p:sp>
        <p:nvSpPr>
          <p:cNvPr id="9" name="Text Placeholder 3"/>
          <p:cNvSpPr>
            <a:spLocks noGrp="1"/>
          </p:cNvSpPr>
          <p:nvPr>
            <p:ph type="body" sz="quarter" idx="11" hasCustomPrompt="1"/>
          </p:nvPr>
        </p:nvSpPr>
        <p:spPr>
          <a:xfrm>
            <a:off x="2479011" y="3132678"/>
            <a:ext cx="3895344"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itchFamily="34" charset="0"/>
              <a:buNone/>
            </a:pPr>
            <a:r>
              <a:rPr lang="en-US" dirty="0"/>
              <a:t>Tell your story here</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Rectangle 7"/>
          <p:cNvSpPr>
            <a:spLocks noChangeArrowheads="1"/>
          </p:cNvSpPr>
          <p:nvPr userDrawn="1"/>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33375" y="6380780"/>
            <a:ext cx="8477250" cy="160471"/>
          </a:xfrm>
          <a:prstGeom prst="rect">
            <a:avLst/>
          </a:prstGeom>
          <a:noFill/>
        </p:spPr>
      </p:pic>
      <p:sp>
        <p:nvSpPr>
          <p:cNvPr id="2" name="Title Placeholder 1"/>
          <p:cNvSpPr>
            <a:spLocks noGrp="1"/>
          </p:cNvSpPr>
          <p:nvPr>
            <p:ph type="title"/>
          </p:nvPr>
        </p:nvSpPr>
        <p:spPr>
          <a:xfrm>
            <a:off x="229702" y="133456"/>
            <a:ext cx="8670708"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p>
        </p:txBody>
      </p:sp>
      <p:sp>
        <p:nvSpPr>
          <p:cNvPr id="3" name="Text Placeholder 2"/>
          <p:cNvSpPr>
            <a:spLocks noGrp="1"/>
          </p:cNvSpPr>
          <p:nvPr>
            <p:ph type="body" idx="1"/>
          </p:nvPr>
        </p:nvSpPr>
        <p:spPr>
          <a:xfrm>
            <a:off x="229702" y="1010813"/>
            <a:ext cx="8670708" cy="5294631"/>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7"/>
          <p:cNvSpPr>
            <a:spLocks noChangeArrowheads="1"/>
          </p:cNvSpPr>
          <p:nvPr/>
        </p:nvSpPr>
        <p:spPr bwMode="ltGray">
          <a:xfrm>
            <a:off x="8639981" y="6580408"/>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808080"/>
                </a:solidFill>
                <a:latin typeface="+mj-lt"/>
              </a:rPr>
              <a:pPr algn="r" defTabSz="814388">
                <a:lnSpc>
                  <a:spcPct val="100000"/>
                </a:lnSpc>
              </a:pPr>
              <a:t>‹#›</a:t>
            </a:fld>
            <a:endParaRPr lang="en-US" sz="600" dirty="0">
              <a:solidFill>
                <a:srgbClr val="808080"/>
              </a:solidFill>
              <a:latin typeface="+mj-lt"/>
            </a:endParaRPr>
          </a:p>
        </p:txBody>
      </p:sp>
    </p:spTree>
  </p:cSld>
  <p:clrMap bg1="lt1" tx1="dk1" bg2="lt2" tx2="dk2" accent1="accent1" accent2="accent2" accent3="accent3" accent4="accent4" accent5="accent5" accent6="accent6" hlink="hlink" folHlink="folHlink"/>
  <p:sldLayoutIdLst>
    <p:sldLayoutId id="2147483937" r:id="rId1"/>
    <p:sldLayoutId id="2147483933" r:id="rId2"/>
    <p:sldLayoutId id="2147483935" r:id="rId3"/>
    <p:sldLayoutId id="2147483911" r:id="rId4"/>
    <p:sldLayoutId id="2147483923" r:id="rId5"/>
  </p:sldLayoutIdLst>
  <p:transition>
    <p:wipe dir="r"/>
  </p:transition>
  <p:txStyles>
    <p:titleStyle>
      <a:lvl1pPr algn="l" defTabSz="914400" rtl="0" eaLnBrk="1" latinLnBrk="0" hangingPunct="1">
        <a:lnSpc>
          <a:spcPct val="80000"/>
        </a:lnSpc>
        <a:spcBef>
          <a:spcPct val="0"/>
        </a:spcBef>
        <a:buNone/>
        <a:defRPr kumimoji="0" lang="en-US" sz="32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p:titleStyle>
    <p:bodyStyle>
      <a:lvl1pPr marL="228600" indent="-228600" algn="l" defTabSz="914400" rtl="0" eaLnBrk="1" latinLnBrk="0" hangingPunct="1">
        <a:lnSpc>
          <a:spcPct val="95000"/>
        </a:lnSpc>
        <a:spcBef>
          <a:spcPts val="600"/>
        </a:spcBef>
        <a:buClrTx/>
        <a:buSzPct val="100000"/>
        <a:buFont typeface="Arial" pitchFamily="34" charset="0"/>
        <a:buChar char="•"/>
        <a:tabLst/>
        <a:defRPr lang="en-US" sz="2200" kern="1200" dirty="0" smtClean="0">
          <a:solidFill>
            <a:schemeClr val="bg2"/>
          </a:solidFill>
          <a:latin typeface="+mj-lt"/>
          <a:ea typeface="+mn-ea"/>
          <a:cs typeface="+mn-cs"/>
        </a:defRPr>
      </a:lvl1pPr>
      <a:lvl2pPr marL="540000" indent="-252000" algn="l" defTabSz="914400" rtl="0" eaLnBrk="1" latinLnBrk="0" hangingPunct="1">
        <a:lnSpc>
          <a:spcPct val="95000"/>
        </a:lnSpc>
        <a:spcBef>
          <a:spcPts val="600"/>
        </a:spcBef>
        <a:buClr>
          <a:schemeClr val="tx2"/>
        </a:buClr>
        <a:buFont typeface="Courier New" panose="02070309020205020404" pitchFamily="49" charset="0"/>
        <a:buChar char="o"/>
        <a:defRPr lang="en-US" sz="1800" kern="1200" dirty="0" smtClean="0">
          <a:solidFill>
            <a:schemeClr val="bg2"/>
          </a:solidFill>
          <a:latin typeface="+mj-lt"/>
          <a:ea typeface="+mn-ea"/>
          <a:cs typeface="+mn-cs"/>
        </a:defRPr>
      </a:lvl2pPr>
      <a:lvl3pPr marL="855662" indent="-252000" algn="l" defTabSz="914400" rtl="0" eaLnBrk="1" latinLnBrk="0" hangingPunct="1">
        <a:lnSpc>
          <a:spcPct val="95000"/>
        </a:lnSpc>
        <a:spcBef>
          <a:spcPts val="600"/>
        </a:spcBef>
        <a:buFont typeface="Arial" panose="020B0604020202020204" pitchFamily="34" charset="0"/>
        <a:buChar char="–"/>
        <a:defRPr lang="en-US" sz="1600" kern="1200" dirty="0" smtClean="0">
          <a:solidFill>
            <a:schemeClr val="bg2"/>
          </a:solidFill>
          <a:latin typeface="+mj-lt"/>
          <a:ea typeface="+mn-ea"/>
          <a:cs typeface="+mn-cs"/>
        </a:defRPr>
      </a:lvl3pPr>
      <a:lvl4pPr marL="1116000" indent="-252000" algn="l" defTabSz="914400" rtl="0" eaLnBrk="1" latinLnBrk="0" hangingPunct="1">
        <a:lnSpc>
          <a:spcPct val="95000"/>
        </a:lnSpc>
        <a:spcBef>
          <a:spcPts val="600"/>
        </a:spcBef>
        <a:buFont typeface="Wingdings" panose="05000000000000000000" pitchFamily="2" charset="2"/>
        <a:buChar char="Ø"/>
        <a:defRPr lang="en-US" sz="1400" kern="1200" dirty="0" smtClean="0">
          <a:solidFill>
            <a:schemeClr val="bg2"/>
          </a:solidFill>
          <a:latin typeface="+mj-lt"/>
          <a:ea typeface="+mn-ea"/>
          <a:cs typeface="+mn-cs"/>
        </a:defRPr>
      </a:lvl4pPr>
      <a:lvl5pPr marL="1368000" indent="-252000" algn="l" defTabSz="914400" rtl="0" eaLnBrk="1" latinLnBrk="0" hangingPunct="1">
        <a:lnSpc>
          <a:spcPct val="95000"/>
        </a:lnSpc>
        <a:spcBef>
          <a:spcPts val="600"/>
        </a:spcBef>
        <a:buFont typeface="Wingdings" panose="05000000000000000000" pitchFamily="2" charset="2"/>
        <a:buChar char="q"/>
        <a:defRPr lang="en-US" sz="1400" kern="1200" dirty="0">
          <a:solidFill>
            <a:schemeClr val="bg2"/>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www.netacad.com/"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27"/>
          <p:cNvSpPr>
            <a:spLocks noGrp="1" noChangeArrowheads="1"/>
          </p:cNvSpPr>
          <p:nvPr>
            <p:ph type="subTitle" sz="quarter" idx="4294967295"/>
          </p:nvPr>
        </p:nvSpPr>
        <p:spPr>
          <a:xfrm>
            <a:off x="1151504" y="4480226"/>
            <a:ext cx="7264527" cy="720725"/>
          </a:xfrm>
        </p:spPr>
        <p:txBody>
          <a:bodyPr/>
          <a:lstStyle/>
          <a:p>
            <a:pPr marL="0" indent="0" algn="ctr">
              <a:buNone/>
            </a:pPr>
            <a:r>
              <a:rPr lang="en-US" sz="3200" dirty="0">
                <a:solidFill>
                  <a:srgbClr val="0070C0"/>
                </a:solidFill>
              </a:rPr>
              <a:t>Week 1 – Topic Outline and Highlights</a:t>
            </a:r>
            <a:endParaRPr lang="en-AU" sz="1500" dirty="0">
              <a:solidFill>
                <a:srgbClr val="0070C0"/>
              </a:solidFill>
            </a:endParaRPr>
          </a:p>
        </p:txBody>
      </p:sp>
      <p:sp>
        <p:nvSpPr>
          <p:cNvPr id="3074" name="Rectangle 1026"/>
          <p:cNvSpPr>
            <a:spLocks noGrp="1" noChangeArrowheads="1"/>
          </p:cNvSpPr>
          <p:nvPr>
            <p:ph type="title" idx="4294967295"/>
          </p:nvPr>
        </p:nvSpPr>
        <p:spPr>
          <a:xfrm>
            <a:off x="277812" y="1871068"/>
            <a:ext cx="8588375" cy="977900"/>
          </a:xfrm>
        </p:spPr>
        <p:txBody>
          <a:bodyPr anchor="ctr"/>
          <a:lstStyle/>
          <a:p>
            <a:pPr algn="ctr" eaLnBrk="1" hangingPunct="1">
              <a:lnSpc>
                <a:spcPct val="100000"/>
              </a:lnSpc>
              <a:spcAft>
                <a:spcPts val="1800"/>
              </a:spcAft>
            </a:pPr>
            <a:r>
              <a:rPr lang="en-AU" sz="2800" dirty="0">
                <a:solidFill>
                  <a:schemeClr val="bg2"/>
                </a:solidFill>
              </a:rPr>
              <a:t>INFT 1012</a:t>
            </a:r>
            <a:br>
              <a:rPr lang="en-AU" sz="3600" dirty="0">
                <a:solidFill>
                  <a:schemeClr val="bg2"/>
                </a:solidFill>
              </a:rPr>
            </a:br>
            <a:r>
              <a:rPr lang="en-AU" sz="3600" dirty="0">
                <a:solidFill>
                  <a:schemeClr val="bg2"/>
                </a:solidFill>
              </a:rPr>
              <a:t>Network Fundamentals</a:t>
            </a:r>
            <a:endParaRPr lang="en-AU" sz="2800" dirty="0">
              <a:solidFill>
                <a:schemeClr val="bg2"/>
              </a:solidFill>
            </a:endParaRPr>
          </a:p>
        </p:txBody>
      </p:sp>
      <p:pic>
        <p:nvPicPr>
          <p:cNvPr id="5" name="Picture 4">
            <a:extLst>
              <a:ext uri="{FF2B5EF4-FFF2-40B4-BE49-F238E27FC236}">
                <a16:creationId xmlns:a16="http://schemas.microsoft.com/office/drawing/2014/main" id="{37377F8A-D185-47EE-8D37-3681C4C24C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 y="127790"/>
            <a:ext cx="2687523" cy="1195390"/>
          </a:xfrm>
          <a:prstGeom prst="rect">
            <a:avLst/>
          </a:prstGeom>
        </p:spPr>
      </p:pic>
      <p:pic>
        <p:nvPicPr>
          <p:cNvPr id="10" name="Picture 9">
            <a:extLst>
              <a:ext uri="{FF2B5EF4-FFF2-40B4-BE49-F238E27FC236}">
                <a16:creationId xmlns:a16="http://schemas.microsoft.com/office/drawing/2014/main" id="{5C35C9DC-F4BD-48B9-A7E5-D55ECD74FCE1}"/>
              </a:ext>
            </a:extLst>
          </p:cNvPr>
          <p:cNvPicPr>
            <a:picLocks noChangeAspect="1"/>
          </p:cNvPicPr>
          <p:nvPr/>
        </p:nvPicPr>
        <p:blipFill>
          <a:blip r:embed="rId5"/>
          <a:stretch>
            <a:fillRect/>
          </a:stretch>
        </p:blipFill>
        <p:spPr>
          <a:xfrm>
            <a:off x="6948655" y="393700"/>
            <a:ext cx="1995320" cy="530225"/>
          </a:xfrm>
          <a:prstGeom prst="rect">
            <a:avLst/>
          </a:prstGeom>
        </p:spPr>
      </p:pic>
    </p:spTree>
    <p:custDataLst>
      <p:tags r:id="rId1"/>
    </p:custDataLst>
    <p:extLst>
      <p:ext uri="{BB962C8B-B14F-4D97-AF65-F5344CB8AC3E}">
        <p14:creationId xmlns:p14="http://schemas.microsoft.com/office/powerpoint/2010/main" val="911442407"/>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Network Topology Diagrams</a:t>
            </a:r>
          </a:p>
        </p:txBody>
      </p:sp>
      <p:pic>
        <p:nvPicPr>
          <p:cNvPr id="3" name="Picture 2"/>
          <p:cNvPicPr>
            <a:picLocks noChangeAspect="1"/>
          </p:cNvPicPr>
          <p:nvPr/>
        </p:nvPicPr>
        <p:blipFill>
          <a:blip r:embed="rId3"/>
          <a:stretch>
            <a:fillRect/>
          </a:stretch>
        </p:blipFill>
        <p:spPr>
          <a:xfrm>
            <a:off x="4351338" y="1357209"/>
            <a:ext cx="4489343" cy="3054808"/>
          </a:xfrm>
          <a:prstGeom prst="rect">
            <a:avLst/>
          </a:prstGeom>
        </p:spPr>
      </p:pic>
      <p:pic>
        <p:nvPicPr>
          <p:cNvPr id="4" name="Picture 3"/>
          <p:cNvPicPr>
            <a:picLocks noChangeAspect="1"/>
          </p:cNvPicPr>
          <p:nvPr/>
        </p:nvPicPr>
        <p:blipFill>
          <a:blip r:embed="rId4"/>
          <a:stretch>
            <a:fillRect/>
          </a:stretch>
        </p:blipFill>
        <p:spPr>
          <a:xfrm>
            <a:off x="463550" y="3718077"/>
            <a:ext cx="4221163" cy="2670367"/>
          </a:xfrm>
          <a:prstGeom prst="rect">
            <a:avLst/>
          </a:prstGeom>
        </p:spPr>
      </p:pic>
      <p:sp>
        <p:nvSpPr>
          <p:cNvPr id="6" name="Rectangle 5"/>
          <p:cNvSpPr/>
          <p:nvPr/>
        </p:nvSpPr>
        <p:spPr>
          <a:xfrm>
            <a:off x="463550" y="1632984"/>
            <a:ext cx="3852863" cy="1323439"/>
          </a:xfrm>
          <a:prstGeom prst="rect">
            <a:avLst/>
          </a:prstGeom>
        </p:spPr>
        <p:txBody>
          <a:bodyPr wrap="square">
            <a:spAutoFit/>
          </a:bodyPr>
          <a:lstStyle/>
          <a:p>
            <a:r>
              <a:rPr lang="en-AU" sz="2000" b="1" dirty="0">
                <a:solidFill>
                  <a:schemeClr val="bg2"/>
                </a:solidFill>
              </a:rPr>
              <a:t>Physical </a:t>
            </a:r>
            <a:r>
              <a:rPr lang="en-AU" sz="2000" dirty="0">
                <a:solidFill>
                  <a:schemeClr val="bg2"/>
                </a:solidFill>
              </a:rPr>
              <a:t>topology diagrams identify the physical location of intermediary devices and cable installation. </a:t>
            </a:r>
          </a:p>
        </p:txBody>
      </p:sp>
      <p:sp>
        <p:nvSpPr>
          <p:cNvPr id="7" name="Rectangle 6"/>
          <p:cNvSpPr/>
          <p:nvPr/>
        </p:nvSpPr>
        <p:spPr>
          <a:xfrm>
            <a:off x="4890981" y="4850109"/>
            <a:ext cx="3949700" cy="1015663"/>
          </a:xfrm>
          <a:prstGeom prst="rect">
            <a:avLst/>
          </a:prstGeom>
        </p:spPr>
        <p:txBody>
          <a:bodyPr wrap="square">
            <a:spAutoFit/>
          </a:bodyPr>
          <a:lstStyle/>
          <a:p>
            <a:r>
              <a:rPr lang="en-AU" sz="2000" b="1" dirty="0">
                <a:solidFill>
                  <a:schemeClr val="bg2"/>
                </a:solidFill>
              </a:rPr>
              <a:t>Logical</a:t>
            </a:r>
            <a:r>
              <a:rPr lang="en-AU" sz="2000" dirty="0">
                <a:solidFill>
                  <a:schemeClr val="bg2"/>
                </a:solidFill>
              </a:rPr>
              <a:t> topology diagrams Identify devices, ports, and addressing scheme. </a:t>
            </a:r>
          </a:p>
        </p:txBody>
      </p:sp>
    </p:spTree>
    <p:extLst>
      <p:ext uri="{BB962C8B-B14F-4D97-AF65-F5344CB8AC3E}">
        <p14:creationId xmlns:p14="http://schemas.microsoft.com/office/powerpoint/2010/main" val="86373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Types of Networks</a:t>
            </a:r>
          </a:p>
        </p:txBody>
      </p:sp>
      <p:sp>
        <p:nvSpPr>
          <p:cNvPr id="3" name="Text Placeholder 2"/>
          <p:cNvSpPr>
            <a:spLocks noGrp="1"/>
          </p:cNvSpPr>
          <p:nvPr>
            <p:ph type="body" sz="quarter" idx="10"/>
          </p:nvPr>
        </p:nvSpPr>
        <p:spPr>
          <a:xfrm>
            <a:off x="229702" y="1190732"/>
            <a:ext cx="4578924" cy="3192998"/>
          </a:xfrm>
        </p:spPr>
        <p:txBody>
          <a:bodyPr/>
          <a:lstStyle/>
          <a:p>
            <a:pPr defTabSz="684213" fontAlgn="base">
              <a:lnSpc>
                <a:spcPct val="100000"/>
              </a:lnSpc>
              <a:spcBef>
                <a:spcPts val="600"/>
              </a:spcBef>
              <a:spcAft>
                <a:spcPts val="600"/>
              </a:spcAft>
              <a:buClrTx/>
              <a:buSzPct val="100000"/>
            </a:pPr>
            <a:r>
              <a:rPr lang="en-US" dirty="0">
                <a:solidFill>
                  <a:srgbClr val="000000"/>
                </a:solidFill>
                <a:ea typeface="ＭＳ Ｐゴシック" charset="0"/>
              </a:rPr>
              <a:t>Network infrastructures vary greatly in terms of area covered, number of users connected, types of services available, and area of responsibility</a:t>
            </a:r>
          </a:p>
          <a:p>
            <a:pPr defTabSz="684213" fontAlgn="base">
              <a:lnSpc>
                <a:spcPct val="100000"/>
              </a:lnSpc>
              <a:spcBef>
                <a:spcPts val="600"/>
              </a:spcBef>
              <a:spcAft>
                <a:spcPts val="600"/>
              </a:spcAft>
              <a:buClrTx/>
              <a:buSzPct val="100000"/>
            </a:pPr>
            <a:r>
              <a:rPr lang="en-US" altLang="en-US" dirty="0">
                <a:solidFill>
                  <a:srgbClr val="000000"/>
                </a:solidFill>
                <a:ea typeface="ＭＳ Ｐゴシック" charset="0"/>
              </a:rPr>
              <a:t>Two most common types of networks, LAN and WAN</a:t>
            </a:r>
          </a:p>
        </p:txBody>
      </p:sp>
      <p:pic>
        <p:nvPicPr>
          <p:cNvPr id="5" name="Picture 4">
            <a:extLst>
              <a:ext uri="{FF2B5EF4-FFF2-40B4-BE49-F238E27FC236}">
                <a16:creationId xmlns:a16="http://schemas.microsoft.com/office/drawing/2014/main" id="{C5A0A685-5CEE-4BBA-AD39-739E34309BC3}"/>
              </a:ext>
            </a:extLst>
          </p:cNvPr>
          <p:cNvPicPr>
            <a:picLocks noChangeAspect="1"/>
          </p:cNvPicPr>
          <p:nvPr/>
        </p:nvPicPr>
        <p:blipFill>
          <a:blip r:embed="rId3"/>
          <a:stretch>
            <a:fillRect/>
          </a:stretch>
        </p:blipFill>
        <p:spPr>
          <a:xfrm>
            <a:off x="4572000" y="1052701"/>
            <a:ext cx="4342298" cy="3201481"/>
          </a:xfrm>
          <a:prstGeom prst="rect">
            <a:avLst/>
          </a:prstGeom>
        </p:spPr>
      </p:pic>
      <p:graphicFrame>
        <p:nvGraphicFramePr>
          <p:cNvPr id="6" name="Table 5">
            <a:extLst>
              <a:ext uri="{FF2B5EF4-FFF2-40B4-BE49-F238E27FC236}">
                <a16:creationId xmlns:a16="http://schemas.microsoft.com/office/drawing/2014/main" id="{3D5A7D67-31C5-44B4-9B54-39092643B0F5}"/>
              </a:ext>
            </a:extLst>
          </p:cNvPr>
          <p:cNvGraphicFramePr>
            <a:graphicFrameLocks noGrp="1"/>
          </p:cNvGraphicFramePr>
          <p:nvPr>
            <p:extLst>
              <p:ext uri="{D42A27DB-BD31-4B8C-83A1-F6EECF244321}">
                <p14:modId xmlns:p14="http://schemas.microsoft.com/office/powerpoint/2010/main" val="2661773537"/>
              </p:ext>
            </p:extLst>
          </p:nvPr>
        </p:nvGraphicFramePr>
        <p:xfrm>
          <a:off x="368974" y="4521761"/>
          <a:ext cx="8385544" cy="1733461"/>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 (Local Area Network)</a:t>
                      </a:r>
                    </a:p>
                  </a:txBody>
                  <a:tcPr/>
                </a:tc>
                <a:tc>
                  <a:txBody>
                    <a:bodyPr/>
                    <a:lstStyle/>
                    <a:p>
                      <a:r>
                        <a:rPr lang="en-US" dirty="0"/>
                        <a:t>WAN (Wide Area Network)</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bg2"/>
                          </a:solidFill>
                          <a:effectLst/>
                          <a:latin typeface="+mn-lt"/>
                          <a:ea typeface="+mn-ea"/>
                          <a:cs typeface="+mn-cs"/>
                        </a:rPr>
                        <a:t>Interconnect end devices in a limited area.</a:t>
                      </a:r>
                      <a:endParaRPr lang="en-US" dirty="0">
                        <a:solidFill>
                          <a:schemeClr val="bg2"/>
                        </a:solidFill>
                      </a:endParaRPr>
                    </a:p>
                  </a:txBody>
                  <a:tcPr/>
                </a:tc>
                <a:tc>
                  <a:txBody>
                    <a:bodyPr/>
                    <a:lstStyle/>
                    <a:p>
                      <a:r>
                        <a:rPr lang="en-US" sz="1400" b="0" i="0" kern="1200" dirty="0">
                          <a:solidFill>
                            <a:schemeClr val="bg2"/>
                          </a:solidFill>
                          <a:effectLst/>
                          <a:latin typeface="+mn-lt"/>
                          <a:ea typeface="+mn-ea"/>
                          <a:cs typeface="+mn-cs"/>
                        </a:rPr>
                        <a:t>Interconnect LANs over wide geographical areas.</a:t>
                      </a:r>
                      <a:endParaRPr lang="en-US" dirty="0">
                        <a:solidFill>
                          <a:schemeClr val="bg2"/>
                        </a:solidFill>
                      </a:endParaRPr>
                    </a:p>
                  </a:txBody>
                  <a:tcPr/>
                </a:tc>
                <a:extLst>
                  <a:ext uri="{0D108BD9-81ED-4DB2-BD59-A6C34878D82A}">
                    <a16:rowId xmlns:a16="http://schemas.microsoft.com/office/drawing/2014/main" val="10001"/>
                  </a:ext>
                </a:extLst>
              </a:tr>
              <a:tr h="331381">
                <a:tc>
                  <a:txBody>
                    <a:bodyPr/>
                    <a:lstStyle/>
                    <a:p>
                      <a:r>
                        <a:rPr lang="en-US" sz="1400" b="0" i="0" kern="1200" dirty="0">
                          <a:solidFill>
                            <a:schemeClr val="bg2"/>
                          </a:solidFill>
                          <a:effectLst/>
                          <a:latin typeface="+mn-lt"/>
                          <a:ea typeface="+mn-ea"/>
                          <a:cs typeface="+mn-cs"/>
                        </a:rPr>
                        <a:t>Administered by a single organization or individual.</a:t>
                      </a:r>
                      <a:endParaRPr lang="en-US" dirty="0">
                        <a:solidFill>
                          <a:schemeClr val="bg2"/>
                        </a:solidFill>
                      </a:endParaRPr>
                    </a:p>
                  </a:txBody>
                  <a:tcPr/>
                </a:tc>
                <a:tc>
                  <a:txBody>
                    <a:bodyPr/>
                    <a:lstStyle/>
                    <a:p>
                      <a:r>
                        <a:rPr lang="en-US" sz="1400" b="0" i="0" kern="1200" dirty="0">
                          <a:solidFill>
                            <a:schemeClr val="bg2"/>
                          </a:solidFill>
                          <a:effectLst/>
                          <a:latin typeface="+mn-lt"/>
                          <a:ea typeface="+mn-ea"/>
                          <a:cs typeface="+mn-cs"/>
                        </a:rPr>
                        <a:t>Typically</a:t>
                      </a:r>
                      <a:r>
                        <a:rPr lang="en-US" sz="1400" b="0" i="0" kern="1200" baseline="0" dirty="0">
                          <a:solidFill>
                            <a:schemeClr val="bg2"/>
                          </a:solidFill>
                          <a:effectLst/>
                          <a:latin typeface="+mn-lt"/>
                          <a:ea typeface="+mn-ea"/>
                          <a:cs typeface="+mn-cs"/>
                        </a:rPr>
                        <a:t> a</a:t>
                      </a:r>
                      <a:r>
                        <a:rPr lang="en-US" sz="1400" b="0" i="0" kern="1200" dirty="0">
                          <a:solidFill>
                            <a:schemeClr val="bg2"/>
                          </a:solidFill>
                          <a:effectLst/>
                          <a:latin typeface="+mn-lt"/>
                          <a:ea typeface="+mn-ea"/>
                          <a:cs typeface="+mn-cs"/>
                        </a:rPr>
                        <a:t>dministered by one</a:t>
                      </a:r>
                      <a:r>
                        <a:rPr lang="en-US" sz="1400" b="0" i="0" kern="1200" baseline="0" dirty="0">
                          <a:solidFill>
                            <a:schemeClr val="bg2"/>
                          </a:solidFill>
                          <a:effectLst/>
                          <a:latin typeface="+mn-lt"/>
                          <a:ea typeface="+mn-ea"/>
                          <a:cs typeface="+mn-cs"/>
                        </a:rPr>
                        <a:t> or more</a:t>
                      </a:r>
                      <a:r>
                        <a:rPr lang="en-US" sz="1400" b="0" i="0" kern="1200" dirty="0">
                          <a:solidFill>
                            <a:schemeClr val="bg2"/>
                          </a:solidFill>
                          <a:effectLst/>
                          <a:latin typeface="+mn-lt"/>
                          <a:ea typeface="+mn-ea"/>
                          <a:cs typeface="+mn-cs"/>
                        </a:rPr>
                        <a:t> service providers.</a:t>
                      </a:r>
                      <a:endParaRPr lang="en-US" dirty="0">
                        <a:solidFill>
                          <a:schemeClr val="bg2"/>
                        </a:solidFill>
                      </a:endParaRPr>
                    </a:p>
                  </a:txBody>
                  <a:tcPr/>
                </a:tc>
                <a:extLst>
                  <a:ext uri="{0D108BD9-81ED-4DB2-BD59-A6C34878D82A}">
                    <a16:rowId xmlns:a16="http://schemas.microsoft.com/office/drawing/2014/main" val="10002"/>
                  </a:ext>
                </a:extLst>
              </a:tr>
              <a:tr h="331381">
                <a:tc>
                  <a:txBody>
                    <a:bodyPr/>
                    <a:lstStyle/>
                    <a:p>
                      <a:r>
                        <a:rPr lang="en-US" sz="1400" b="0" i="0" kern="1200" dirty="0">
                          <a:solidFill>
                            <a:schemeClr val="bg2"/>
                          </a:solidFill>
                          <a:effectLst/>
                          <a:latin typeface="+mn-lt"/>
                          <a:ea typeface="+mn-ea"/>
                          <a:cs typeface="+mn-cs"/>
                        </a:rPr>
                        <a:t>Provide high-speed bandwidth to internal devices.</a:t>
                      </a:r>
                      <a:endParaRPr lang="en-US" dirty="0">
                        <a:solidFill>
                          <a:schemeClr val="bg2"/>
                        </a:solidFill>
                      </a:endParaRPr>
                    </a:p>
                  </a:txBody>
                  <a:tcPr/>
                </a:tc>
                <a:tc>
                  <a:txBody>
                    <a:bodyPr/>
                    <a:lstStyle/>
                    <a:p>
                      <a:r>
                        <a:rPr lang="en-US" sz="1400" b="0" i="0" kern="1200" dirty="0">
                          <a:solidFill>
                            <a:schemeClr val="bg2"/>
                          </a:solidFill>
                          <a:effectLst/>
                          <a:latin typeface="+mn-lt"/>
                          <a:ea typeface="+mn-ea"/>
                          <a:cs typeface="+mn-cs"/>
                        </a:rPr>
                        <a:t>Typically provide slower speed links between LANs.</a:t>
                      </a:r>
                      <a:endParaRPr lang="en-US" dirty="0">
                        <a:solidFill>
                          <a:schemeClr val="bg2"/>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962663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dirty="0"/>
              <a:t>The </a:t>
            </a:r>
            <a:r>
              <a:rPr lang="en-US" b="1" dirty="0"/>
              <a:t>I</a:t>
            </a:r>
            <a:r>
              <a:rPr lang="en-US" dirty="0"/>
              <a:t>nternet</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2" y="1918034"/>
            <a:ext cx="6430023" cy="4360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6"/>
          <p:cNvSpPr txBox="1">
            <a:spLocks/>
          </p:cNvSpPr>
          <p:nvPr/>
        </p:nvSpPr>
        <p:spPr>
          <a:xfrm>
            <a:off x="277568" y="1320941"/>
            <a:ext cx="4660191" cy="480081"/>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2400" b="1" dirty="0">
                <a:solidFill>
                  <a:schemeClr val="bg2"/>
                </a:solidFill>
              </a:rPr>
              <a:t>The</a:t>
            </a:r>
            <a:r>
              <a:rPr lang="en-AU" sz="2400" dirty="0">
                <a:solidFill>
                  <a:schemeClr val="bg2"/>
                </a:solidFill>
              </a:rPr>
              <a:t> </a:t>
            </a:r>
            <a:r>
              <a:rPr lang="en-AU" sz="2400" b="1" dirty="0">
                <a:solidFill>
                  <a:srgbClr val="FF0000"/>
                </a:solidFill>
              </a:rPr>
              <a:t>I</a:t>
            </a:r>
            <a:r>
              <a:rPr lang="en-AU" sz="2400" dirty="0">
                <a:solidFill>
                  <a:schemeClr val="bg2"/>
                </a:solidFill>
              </a:rPr>
              <a:t>nternet is a worldwide collection of interconnected networks </a:t>
            </a:r>
            <a:r>
              <a:rPr lang="en-AU" sz="2000" dirty="0">
                <a:solidFill>
                  <a:schemeClr val="bg2"/>
                </a:solidFill>
              </a:rPr>
              <a:t> </a:t>
            </a:r>
            <a:endParaRPr lang="en-US" sz="2000" dirty="0">
              <a:solidFill>
                <a:schemeClr val="bg2"/>
              </a:solidFill>
            </a:endParaRPr>
          </a:p>
        </p:txBody>
      </p:sp>
    </p:spTree>
    <p:extLst>
      <p:ext uri="{BB962C8B-B14F-4D97-AF65-F5344CB8AC3E}">
        <p14:creationId xmlns:p14="http://schemas.microsoft.com/office/powerpoint/2010/main" val="379345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Internet Connections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71" y="1673709"/>
            <a:ext cx="2673841" cy="204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a:extLst>
              <a:ext uri="{FF2B5EF4-FFF2-40B4-BE49-F238E27FC236}">
                <a16:creationId xmlns:a16="http://schemas.microsoft.com/office/drawing/2014/main" id="{4093FAAA-BE69-45FB-B559-2906EF7FD8FC}"/>
              </a:ext>
            </a:extLst>
          </p:cNvPr>
          <p:cNvGraphicFramePr>
            <a:graphicFrameLocks noGrp="1"/>
          </p:cNvGraphicFramePr>
          <p:nvPr>
            <p:extLst>
              <p:ext uri="{D42A27DB-BD31-4B8C-83A1-F6EECF244321}">
                <p14:modId xmlns:p14="http://schemas.microsoft.com/office/powerpoint/2010/main" val="3420451679"/>
              </p:ext>
            </p:extLst>
          </p:nvPr>
        </p:nvGraphicFramePr>
        <p:xfrm>
          <a:off x="402725" y="3860992"/>
          <a:ext cx="3450941" cy="2404086"/>
        </p:xfrm>
        <a:graphic>
          <a:graphicData uri="http://schemas.openxmlformats.org/drawingml/2006/table">
            <a:tbl>
              <a:tblPr firstRow="1" bandRow="1">
                <a:tableStyleId>{5C22544A-7EE6-4342-B048-85BDC9FD1C3A}</a:tableStyleId>
              </a:tblPr>
              <a:tblGrid>
                <a:gridCol w="764223">
                  <a:extLst>
                    <a:ext uri="{9D8B030D-6E8A-4147-A177-3AD203B41FA5}">
                      <a16:colId xmlns:a16="http://schemas.microsoft.com/office/drawing/2014/main" val="4198409785"/>
                    </a:ext>
                  </a:extLst>
                </a:gridCol>
                <a:gridCol w="2686718">
                  <a:extLst>
                    <a:ext uri="{9D8B030D-6E8A-4147-A177-3AD203B41FA5}">
                      <a16:colId xmlns:a16="http://schemas.microsoft.com/office/drawing/2014/main" val="3545066263"/>
                    </a:ext>
                  </a:extLst>
                </a:gridCol>
              </a:tblGrid>
              <a:tr h="344087">
                <a:tc>
                  <a:txBody>
                    <a:bodyPr/>
                    <a:lstStyle/>
                    <a:p>
                      <a:r>
                        <a:rPr lang="en-US" sz="1000" dirty="0"/>
                        <a:t>Type</a:t>
                      </a:r>
                    </a:p>
                  </a:txBody>
                  <a:tcPr/>
                </a:tc>
                <a:tc>
                  <a:txBody>
                    <a:bodyPr/>
                    <a:lstStyle/>
                    <a:p>
                      <a:r>
                        <a:rPr lang="en-US" sz="1000" dirty="0"/>
                        <a:t>Description</a:t>
                      </a:r>
                    </a:p>
                  </a:txBody>
                  <a:tcPr/>
                </a:tc>
                <a:extLst>
                  <a:ext uri="{0D108BD9-81ED-4DB2-BD59-A6C34878D82A}">
                    <a16:rowId xmlns:a16="http://schemas.microsoft.com/office/drawing/2014/main" val="3787048751"/>
                  </a:ext>
                </a:extLst>
              </a:tr>
              <a:tr h="382540">
                <a:tc>
                  <a:txBody>
                    <a:bodyPr/>
                    <a:lstStyle/>
                    <a:p>
                      <a:r>
                        <a:rPr lang="en-CA" altLang="en-US" sz="1000" dirty="0">
                          <a:solidFill>
                            <a:schemeClr val="bg2"/>
                          </a:solidFill>
                        </a:rPr>
                        <a:t>Cable</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high bandwidth, always on, internet offered by cable television service providers.</a:t>
                      </a:r>
                    </a:p>
                  </a:txBody>
                  <a:tcPr/>
                </a:tc>
                <a:extLst>
                  <a:ext uri="{0D108BD9-81ED-4DB2-BD59-A6C34878D82A}">
                    <a16:rowId xmlns:a16="http://schemas.microsoft.com/office/drawing/2014/main" val="1775962995"/>
                  </a:ext>
                </a:extLst>
              </a:tr>
              <a:tr h="382540">
                <a:tc>
                  <a:txBody>
                    <a:bodyPr/>
                    <a:lstStyle/>
                    <a:p>
                      <a:r>
                        <a:rPr lang="en-CA" altLang="en-US" sz="1000" dirty="0">
                          <a:solidFill>
                            <a:schemeClr val="bg2"/>
                          </a:solidFill>
                        </a:rPr>
                        <a:t>DSL</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high bandwidth, always on, internet connection that runs over a telephone line.</a:t>
                      </a:r>
                    </a:p>
                  </a:txBody>
                  <a:tcPr/>
                </a:tc>
                <a:extLst>
                  <a:ext uri="{0D108BD9-81ED-4DB2-BD59-A6C34878D82A}">
                    <a16:rowId xmlns:a16="http://schemas.microsoft.com/office/drawing/2014/main" val="2935690024"/>
                  </a:ext>
                </a:extLst>
              </a:tr>
              <a:tr h="382540">
                <a:tc>
                  <a:txBody>
                    <a:bodyPr/>
                    <a:lstStyle/>
                    <a:p>
                      <a:r>
                        <a:rPr lang="en-CA" altLang="en-US" sz="1000" dirty="0">
                          <a:solidFill>
                            <a:schemeClr val="bg2"/>
                          </a:solidFill>
                        </a:rPr>
                        <a:t>Cellular</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uses a cell phone network to connect to the internet.</a:t>
                      </a:r>
                    </a:p>
                  </a:txBody>
                  <a:tcPr/>
                </a:tc>
                <a:extLst>
                  <a:ext uri="{0D108BD9-81ED-4DB2-BD59-A6C34878D82A}">
                    <a16:rowId xmlns:a16="http://schemas.microsoft.com/office/drawing/2014/main" val="752465591"/>
                  </a:ext>
                </a:extLst>
              </a:tr>
              <a:tr h="384221">
                <a:tc>
                  <a:txBody>
                    <a:bodyPr/>
                    <a:lstStyle/>
                    <a:p>
                      <a:r>
                        <a:rPr lang="en-CA" altLang="en-US" sz="1000" dirty="0">
                          <a:solidFill>
                            <a:schemeClr val="bg2"/>
                          </a:solidFill>
                        </a:rPr>
                        <a:t>Satellite</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major benefit to rural areas without Internet Service Providers.</a:t>
                      </a:r>
                    </a:p>
                  </a:txBody>
                  <a:tcPr/>
                </a:tc>
                <a:extLst>
                  <a:ext uri="{0D108BD9-81ED-4DB2-BD59-A6C34878D82A}">
                    <a16:rowId xmlns:a16="http://schemas.microsoft.com/office/drawing/2014/main" val="1196837403"/>
                  </a:ext>
                </a:extLst>
              </a:tr>
              <a:tr h="475039">
                <a:tc>
                  <a:txBody>
                    <a:bodyPr/>
                    <a:lstStyle/>
                    <a:p>
                      <a:r>
                        <a:rPr lang="en-CA" altLang="en-US" sz="1000" dirty="0">
                          <a:solidFill>
                            <a:schemeClr val="bg2"/>
                          </a:solidFill>
                        </a:rPr>
                        <a:t>Dial-up telephone </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7" name="Picture 6">
            <a:extLst>
              <a:ext uri="{FF2B5EF4-FFF2-40B4-BE49-F238E27FC236}">
                <a16:creationId xmlns:a16="http://schemas.microsoft.com/office/drawing/2014/main" id="{36403810-FF44-48DE-BC84-C5B5662C8F01}"/>
              </a:ext>
            </a:extLst>
          </p:cNvPr>
          <p:cNvPicPr>
            <a:picLocks noChangeAspect="1"/>
          </p:cNvPicPr>
          <p:nvPr/>
        </p:nvPicPr>
        <p:blipFill>
          <a:blip r:embed="rId4"/>
          <a:stretch>
            <a:fillRect/>
          </a:stretch>
        </p:blipFill>
        <p:spPr>
          <a:xfrm>
            <a:off x="5206553" y="1673709"/>
            <a:ext cx="3450940" cy="2137436"/>
          </a:xfrm>
          <a:prstGeom prst="rect">
            <a:avLst/>
          </a:prstGeom>
        </p:spPr>
      </p:pic>
      <p:graphicFrame>
        <p:nvGraphicFramePr>
          <p:cNvPr id="8" name="Table 7">
            <a:extLst>
              <a:ext uri="{FF2B5EF4-FFF2-40B4-BE49-F238E27FC236}">
                <a16:creationId xmlns:a16="http://schemas.microsoft.com/office/drawing/2014/main" id="{3659EB55-307F-40F9-A412-044803347F46}"/>
              </a:ext>
            </a:extLst>
          </p:cNvPr>
          <p:cNvGraphicFramePr>
            <a:graphicFrameLocks noGrp="1"/>
          </p:cNvGraphicFramePr>
          <p:nvPr>
            <p:extLst>
              <p:ext uri="{D42A27DB-BD31-4B8C-83A1-F6EECF244321}">
                <p14:modId xmlns:p14="http://schemas.microsoft.com/office/powerpoint/2010/main" val="2146638605"/>
              </p:ext>
            </p:extLst>
          </p:nvPr>
        </p:nvGraphicFramePr>
        <p:xfrm>
          <a:off x="4589111" y="3860991"/>
          <a:ext cx="4277319" cy="2404087"/>
        </p:xfrm>
        <a:graphic>
          <a:graphicData uri="http://schemas.openxmlformats.org/drawingml/2006/table">
            <a:tbl>
              <a:tblPr firstRow="1" bandRow="1">
                <a:tableStyleId>{5C22544A-7EE6-4342-B048-85BDC9FD1C3A}</a:tableStyleId>
              </a:tblPr>
              <a:tblGrid>
                <a:gridCol w="862150">
                  <a:extLst>
                    <a:ext uri="{9D8B030D-6E8A-4147-A177-3AD203B41FA5}">
                      <a16:colId xmlns:a16="http://schemas.microsoft.com/office/drawing/2014/main" val="4198409785"/>
                    </a:ext>
                  </a:extLst>
                </a:gridCol>
                <a:gridCol w="3415169">
                  <a:extLst>
                    <a:ext uri="{9D8B030D-6E8A-4147-A177-3AD203B41FA5}">
                      <a16:colId xmlns:a16="http://schemas.microsoft.com/office/drawing/2014/main" val="3545066263"/>
                    </a:ext>
                  </a:extLst>
                </a:gridCol>
              </a:tblGrid>
              <a:tr h="318780">
                <a:tc>
                  <a:txBody>
                    <a:bodyPr/>
                    <a:lstStyle/>
                    <a:p>
                      <a:r>
                        <a:rPr lang="en-US" sz="1000" dirty="0"/>
                        <a:t>Type of</a:t>
                      </a:r>
                    </a:p>
                  </a:txBody>
                  <a:tcPr/>
                </a:tc>
                <a:tc>
                  <a:txBody>
                    <a:bodyPr/>
                    <a:lstStyle/>
                    <a:p>
                      <a:r>
                        <a:rPr lang="en-US" sz="1000" dirty="0"/>
                        <a:t>Description</a:t>
                      </a:r>
                    </a:p>
                  </a:txBody>
                  <a:tcPr/>
                </a:tc>
                <a:extLst>
                  <a:ext uri="{0D108BD9-81ED-4DB2-BD59-A6C34878D82A}">
                    <a16:rowId xmlns:a16="http://schemas.microsoft.com/office/drawing/2014/main" val="3787048751"/>
                  </a:ext>
                </a:extLst>
              </a:tr>
              <a:tr h="676253">
                <a:tc>
                  <a:txBody>
                    <a:bodyPr/>
                    <a:lstStyle/>
                    <a:p>
                      <a:r>
                        <a:rPr lang="en-CA" altLang="en-US" sz="1000" dirty="0">
                          <a:solidFill>
                            <a:schemeClr val="bg2"/>
                          </a:solidFill>
                        </a:rPr>
                        <a:t>Dedicated Leased Line </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428067">
                <a:tc>
                  <a:txBody>
                    <a:bodyPr/>
                    <a:lstStyle/>
                    <a:p>
                      <a:r>
                        <a:rPr lang="en-CA" altLang="en-US" sz="1000" dirty="0">
                          <a:solidFill>
                            <a:schemeClr val="bg2"/>
                          </a:solidFill>
                        </a:rPr>
                        <a:t>Ethernet WAN </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This extends LAN access technology into the WAN.</a:t>
                      </a:r>
                    </a:p>
                  </a:txBody>
                  <a:tcPr/>
                </a:tc>
                <a:extLst>
                  <a:ext uri="{0D108BD9-81ED-4DB2-BD59-A6C34878D82A}">
                    <a16:rowId xmlns:a16="http://schemas.microsoft.com/office/drawing/2014/main" val="2935690024"/>
                  </a:ext>
                </a:extLst>
              </a:tr>
              <a:tr h="552920">
                <a:tc>
                  <a:txBody>
                    <a:bodyPr/>
                    <a:lstStyle/>
                    <a:p>
                      <a:r>
                        <a:rPr lang="en-CA" altLang="en-US" sz="1000" dirty="0">
                          <a:solidFill>
                            <a:schemeClr val="bg2"/>
                          </a:solidFill>
                        </a:rPr>
                        <a:t>DSL </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Business DSL is available in various formats including Symmetric Digital Subscriber Lines (SDSL).</a:t>
                      </a:r>
                    </a:p>
                  </a:txBody>
                  <a:tcPr/>
                </a:tc>
                <a:extLst>
                  <a:ext uri="{0D108BD9-81ED-4DB2-BD59-A6C34878D82A}">
                    <a16:rowId xmlns:a16="http://schemas.microsoft.com/office/drawing/2014/main" val="752465591"/>
                  </a:ext>
                </a:extLst>
              </a:tr>
              <a:tr h="428067">
                <a:tc>
                  <a:txBody>
                    <a:bodyPr/>
                    <a:lstStyle/>
                    <a:p>
                      <a:r>
                        <a:rPr lang="en-CA" altLang="en-US" sz="1000" dirty="0">
                          <a:solidFill>
                            <a:schemeClr val="bg2"/>
                          </a:solidFill>
                        </a:rPr>
                        <a:t>Satellite</a:t>
                      </a:r>
                      <a:endParaRPr lang="en-US" sz="1000" dirty="0">
                        <a:solidFill>
                          <a:schemeClr val="bg2"/>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sz="1000" dirty="0">
                          <a:solidFill>
                            <a:schemeClr val="bg2"/>
                          </a:solidFill>
                        </a:rPr>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
        <p:nvSpPr>
          <p:cNvPr id="4" name="Rectangle 3">
            <a:extLst>
              <a:ext uri="{FF2B5EF4-FFF2-40B4-BE49-F238E27FC236}">
                <a16:creationId xmlns:a16="http://schemas.microsoft.com/office/drawing/2014/main" id="{7F3A667B-A03E-492D-ADFA-0A02B23B9F86}"/>
              </a:ext>
            </a:extLst>
          </p:cNvPr>
          <p:cNvSpPr/>
          <p:nvPr/>
        </p:nvSpPr>
        <p:spPr>
          <a:xfrm>
            <a:off x="593188" y="1231198"/>
            <a:ext cx="2552943" cy="369332"/>
          </a:xfrm>
          <a:prstGeom prst="rect">
            <a:avLst/>
          </a:prstGeom>
        </p:spPr>
        <p:txBody>
          <a:bodyPr wrap="none">
            <a:spAutoFit/>
          </a:bodyPr>
          <a:lstStyle/>
          <a:p>
            <a:r>
              <a:rPr lang="en-US" altLang="en-US" dirty="0">
                <a:solidFill>
                  <a:schemeClr val="bg2"/>
                </a:solidFill>
              </a:rPr>
              <a:t>Home and Small Office</a:t>
            </a:r>
            <a:endParaRPr lang="en-US" dirty="0">
              <a:solidFill>
                <a:schemeClr val="bg2"/>
              </a:solidFill>
            </a:endParaRPr>
          </a:p>
        </p:txBody>
      </p:sp>
      <p:sp>
        <p:nvSpPr>
          <p:cNvPr id="5" name="Rectangle 4">
            <a:extLst>
              <a:ext uri="{FF2B5EF4-FFF2-40B4-BE49-F238E27FC236}">
                <a16:creationId xmlns:a16="http://schemas.microsoft.com/office/drawing/2014/main" id="{1C9F56F2-55AA-4A73-8D03-0D8FB8E10793}"/>
              </a:ext>
            </a:extLst>
          </p:cNvPr>
          <p:cNvSpPr/>
          <p:nvPr/>
        </p:nvSpPr>
        <p:spPr>
          <a:xfrm>
            <a:off x="4720046" y="991740"/>
            <a:ext cx="4423954" cy="646331"/>
          </a:xfrm>
          <a:prstGeom prst="rect">
            <a:avLst/>
          </a:prstGeom>
        </p:spPr>
        <p:txBody>
          <a:bodyPr wrap="square">
            <a:spAutoFit/>
          </a:bodyPr>
          <a:lstStyle/>
          <a:p>
            <a:r>
              <a:rPr lang="en-US" altLang="en-US" dirty="0">
                <a:solidFill>
                  <a:schemeClr val="bg2"/>
                </a:solidFill>
              </a:rPr>
              <a:t>Businesses: higher bandwidth, dedicated connections and managed services</a:t>
            </a:r>
            <a:endParaRPr lang="en-US" dirty="0">
              <a:solidFill>
                <a:schemeClr val="bg2"/>
              </a:solidFill>
            </a:endParaRPr>
          </a:p>
        </p:txBody>
      </p:sp>
    </p:spTree>
    <p:extLst>
      <p:ext uri="{BB962C8B-B14F-4D97-AF65-F5344CB8AC3E}">
        <p14:creationId xmlns:p14="http://schemas.microsoft.com/office/powerpoint/2010/main" val="42376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Network Architecture &amp; Reliable Networks</a:t>
            </a:r>
          </a:p>
        </p:txBody>
      </p:sp>
      <p:pic>
        <p:nvPicPr>
          <p:cNvPr id="2" name="Picture 1"/>
          <p:cNvPicPr>
            <a:picLocks noChangeAspect="1"/>
          </p:cNvPicPr>
          <p:nvPr/>
        </p:nvPicPr>
        <p:blipFill>
          <a:blip r:embed="rId3"/>
          <a:stretch>
            <a:fillRect/>
          </a:stretch>
        </p:blipFill>
        <p:spPr>
          <a:xfrm>
            <a:off x="2323060" y="3122748"/>
            <a:ext cx="4148837" cy="2990330"/>
          </a:xfrm>
          <a:prstGeom prst="rect">
            <a:avLst/>
          </a:prstGeom>
        </p:spPr>
      </p:pic>
      <p:sp>
        <p:nvSpPr>
          <p:cNvPr id="3" name="Rectangle 2"/>
          <p:cNvSpPr/>
          <p:nvPr/>
        </p:nvSpPr>
        <p:spPr>
          <a:xfrm>
            <a:off x="376282" y="1087748"/>
            <a:ext cx="8490147" cy="1938992"/>
          </a:xfrm>
          <a:prstGeom prst="rect">
            <a:avLst/>
          </a:prstGeom>
        </p:spPr>
        <p:txBody>
          <a:bodyPr wrap="square">
            <a:spAutoFit/>
          </a:bodyPr>
          <a:lstStyle/>
          <a:p>
            <a:pPr marL="285750" indent="-285750">
              <a:buFont typeface="Arial" panose="020B0604020202020204" pitchFamily="34" charset="0"/>
              <a:buChar char="•"/>
            </a:pPr>
            <a:r>
              <a:rPr lang="en-AU" sz="2400" dirty="0">
                <a:solidFill>
                  <a:schemeClr val="bg2"/>
                </a:solidFill>
              </a:rPr>
              <a:t>Network architecture refers to the technologies that support the infrastructure and the programmed services and rules, or protocols, that move data across the network.</a:t>
            </a:r>
          </a:p>
          <a:p>
            <a:pPr marL="285750" indent="-285750">
              <a:buFont typeface="Arial" panose="020B0604020202020204" pitchFamily="34" charset="0"/>
              <a:buChar char="•"/>
            </a:pPr>
            <a:r>
              <a:rPr lang="en-AU" sz="2400" dirty="0">
                <a:solidFill>
                  <a:schemeClr val="bg2"/>
                </a:solidFill>
              </a:rPr>
              <a:t>Four basic characteristics an architecture needs to address to support a reliable network:</a:t>
            </a:r>
          </a:p>
        </p:txBody>
      </p:sp>
    </p:spTree>
    <p:extLst>
      <p:ext uri="{BB962C8B-B14F-4D97-AF65-F5344CB8AC3E}">
        <p14:creationId xmlns:p14="http://schemas.microsoft.com/office/powerpoint/2010/main" val="241237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223" y="2680115"/>
            <a:ext cx="8612777" cy="838200"/>
          </a:xfrm>
        </p:spPr>
        <p:txBody>
          <a:bodyPr/>
          <a:lstStyle/>
          <a:p>
            <a:br>
              <a:rPr lang="en-US" sz="2800" dirty="0"/>
            </a:br>
            <a:r>
              <a:rPr lang="en-AU" dirty="0">
                <a:solidFill>
                  <a:schemeClr val="bg2"/>
                </a:solidFill>
              </a:rPr>
              <a:t>Basic Switch and End Device Configuration</a:t>
            </a:r>
            <a:endParaRPr lang="en-US" sz="3200" dirty="0">
              <a:solidFill>
                <a:schemeClr val="bg2"/>
              </a:solidFill>
            </a:endParaRPr>
          </a:p>
        </p:txBody>
      </p:sp>
      <p:sp>
        <p:nvSpPr>
          <p:cNvPr id="8" name="Title 5">
            <a:extLst>
              <a:ext uri="{FF2B5EF4-FFF2-40B4-BE49-F238E27FC236}">
                <a16:creationId xmlns:a16="http://schemas.microsoft.com/office/drawing/2014/main" id="{0BED6594-6A7B-447D-9AA4-13C1CAB975A8}"/>
              </a:ext>
            </a:extLst>
          </p:cNvPr>
          <p:cNvSpPr txBox="1">
            <a:spLocks/>
          </p:cNvSpPr>
          <p:nvPr/>
        </p:nvSpPr>
        <p:spPr>
          <a:xfrm>
            <a:off x="3146743" y="2151360"/>
            <a:ext cx="2546211" cy="696192"/>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br>
              <a:rPr lang="en-US" sz="4000" dirty="0"/>
            </a:br>
            <a:r>
              <a:rPr lang="en-US" sz="4000" dirty="0"/>
              <a:t>Highlights</a:t>
            </a:r>
          </a:p>
        </p:txBody>
      </p:sp>
    </p:spTree>
    <p:extLst>
      <p:ext uri="{BB962C8B-B14F-4D97-AF65-F5344CB8AC3E}">
        <p14:creationId xmlns:p14="http://schemas.microsoft.com/office/powerpoint/2010/main" val="62300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r>
              <a:rPr lang="en-US" sz="3200" dirty="0"/>
              <a:t>Operating Systems</a:t>
            </a:r>
          </a:p>
        </p:txBody>
      </p:sp>
      <p:sp>
        <p:nvSpPr>
          <p:cNvPr id="7" name="Rectangle 6"/>
          <p:cNvSpPr txBox="1">
            <a:spLocks noChangeArrowheads="1"/>
          </p:cNvSpPr>
          <p:nvPr/>
        </p:nvSpPr>
        <p:spPr>
          <a:xfrm>
            <a:off x="133907" y="1008401"/>
            <a:ext cx="6937453" cy="1580302"/>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buClrTx/>
              <a:buSzPct val="100000"/>
              <a:defRPr/>
            </a:pPr>
            <a:r>
              <a:rPr lang="en-AU" dirty="0">
                <a:solidFill>
                  <a:schemeClr val="bg2"/>
                </a:solidFill>
              </a:rPr>
              <a:t>Every computer requires an OS to function, including “normal” computers, (e.g. desktop, laptop, mainframe computers), mobile devices (e.g. smart phones), and computer-based network devices (e.g. switches, routers).</a:t>
            </a:r>
          </a:p>
        </p:txBody>
      </p:sp>
      <p:pic>
        <p:nvPicPr>
          <p:cNvPr id="3" name="Picture 2">
            <a:extLst>
              <a:ext uri="{FF2B5EF4-FFF2-40B4-BE49-F238E27FC236}">
                <a16:creationId xmlns:a16="http://schemas.microsoft.com/office/drawing/2014/main" id="{A2949324-09BB-4B6C-9C64-15FB1EAA01DD}"/>
              </a:ext>
            </a:extLst>
          </p:cNvPr>
          <p:cNvPicPr>
            <a:picLocks noChangeAspect="1"/>
          </p:cNvPicPr>
          <p:nvPr/>
        </p:nvPicPr>
        <p:blipFill>
          <a:blip r:embed="rId3"/>
          <a:stretch>
            <a:fillRect/>
          </a:stretch>
        </p:blipFill>
        <p:spPr>
          <a:xfrm>
            <a:off x="6171810" y="366901"/>
            <a:ext cx="2742488" cy="4079800"/>
          </a:xfrm>
          <a:prstGeom prst="rect">
            <a:avLst/>
          </a:prstGeom>
        </p:spPr>
      </p:pic>
      <p:sp>
        <p:nvSpPr>
          <p:cNvPr id="4" name="Rectangle 3">
            <a:extLst>
              <a:ext uri="{FF2B5EF4-FFF2-40B4-BE49-F238E27FC236}">
                <a16:creationId xmlns:a16="http://schemas.microsoft.com/office/drawing/2014/main" id="{A9ABD40F-4760-42D4-9A8D-6CEB8E71929F}"/>
              </a:ext>
            </a:extLst>
          </p:cNvPr>
          <p:cNvSpPr/>
          <p:nvPr/>
        </p:nvSpPr>
        <p:spPr>
          <a:xfrm>
            <a:off x="167458" y="2664249"/>
            <a:ext cx="5970802" cy="2379113"/>
          </a:xfrm>
          <a:prstGeom prst="rect">
            <a:avLst/>
          </a:prstGeom>
        </p:spPr>
        <p:txBody>
          <a:bodyPr wrap="square">
            <a:spAutoFit/>
          </a:bodyPr>
          <a:lstStyle/>
          <a:p>
            <a:pPr marL="285750" indent="-285750">
              <a:lnSpc>
                <a:spcPct val="90000"/>
              </a:lnSpc>
              <a:spcBef>
                <a:spcPts val="300"/>
              </a:spcBef>
              <a:buFont typeface="Arial" panose="020B0604020202020204" pitchFamily="34" charset="0"/>
              <a:buChar char="•"/>
              <a:defRPr/>
            </a:pPr>
            <a:r>
              <a:rPr lang="en-AU" sz="2200" dirty="0">
                <a:solidFill>
                  <a:schemeClr val="bg2"/>
                </a:solidFill>
              </a:rPr>
              <a:t>An OS </a:t>
            </a:r>
            <a:r>
              <a:rPr lang="en-AU" sz="2200" dirty="0">
                <a:solidFill>
                  <a:schemeClr val="bg2"/>
                </a:solidFill>
                <a:ea typeface="ＭＳ Ｐゴシック" charset="-128"/>
                <a:cs typeface="Arial" pitchFamily="34" charset="0"/>
              </a:rPr>
              <a:t>is</a:t>
            </a:r>
            <a:r>
              <a:rPr lang="en-AU" altLang="ja-JP" sz="2200" dirty="0">
                <a:solidFill>
                  <a:schemeClr val="bg2"/>
                </a:solidFill>
                <a:ea typeface="ＭＳ Ｐゴシック" charset="-128"/>
                <a:cs typeface="Arial" pitchFamily="34" charset="0"/>
              </a:rPr>
              <a:t> system software </a:t>
            </a:r>
            <a:r>
              <a:rPr lang="en-AU" sz="2200" dirty="0">
                <a:solidFill>
                  <a:schemeClr val="bg2"/>
                </a:solidFill>
              </a:rPr>
              <a:t>with two parts: </a:t>
            </a:r>
          </a:p>
          <a:p>
            <a:pPr marL="749300" lvl="1" indent="-342900">
              <a:lnSpc>
                <a:spcPct val="90000"/>
              </a:lnSpc>
              <a:spcBef>
                <a:spcPts val="300"/>
              </a:spcBef>
              <a:buSzPct val="75000"/>
              <a:buFont typeface="Courier New" panose="02070309020205020404" pitchFamily="49" charset="0"/>
              <a:buChar char="o"/>
              <a:defRPr/>
            </a:pPr>
            <a:r>
              <a:rPr lang="en-AU" sz="2000" b="1" dirty="0">
                <a:solidFill>
                  <a:schemeClr val="bg2"/>
                </a:solidFill>
                <a:ea typeface="ＭＳ Ｐゴシック" charset="-128"/>
                <a:cs typeface="Arial" pitchFamily="34" charset="0"/>
              </a:rPr>
              <a:t>Shell: </a:t>
            </a:r>
          </a:p>
          <a:p>
            <a:pPr marL="1044000" lvl="2" indent="-252000">
              <a:lnSpc>
                <a:spcPct val="90000"/>
              </a:lnSpc>
              <a:spcBef>
                <a:spcPts val="300"/>
              </a:spcBef>
              <a:buFont typeface="Arial" panose="020B0604020202020204" pitchFamily="34" charset="0"/>
              <a:buChar char="–"/>
              <a:defRPr/>
            </a:pPr>
            <a:r>
              <a:rPr lang="en-AU" sz="1600" dirty="0">
                <a:solidFill>
                  <a:schemeClr val="bg2"/>
                </a:solidFill>
                <a:ea typeface="ＭＳ Ｐゴシック" charset="-128"/>
                <a:cs typeface="Arial" pitchFamily="34" charset="0"/>
              </a:rPr>
              <a:t>Between users (human users and application programs) and the kernel</a:t>
            </a:r>
          </a:p>
          <a:p>
            <a:pPr marL="1044000" lvl="2" indent="-252000">
              <a:lnSpc>
                <a:spcPct val="90000"/>
              </a:lnSpc>
              <a:spcBef>
                <a:spcPts val="300"/>
              </a:spcBef>
              <a:buFont typeface="Arial" panose="020B0604020202020204" pitchFamily="34" charset="0"/>
              <a:buChar char="–"/>
              <a:defRPr/>
            </a:pPr>
            <a:r>
              <a:rPr lang="en-AU" sz="1600" dirty="0">
                <a:solidFill>
                  <a:schemeClr val="bg2"/>
                </a:solidFill>
                <a:ea typeface="ＭＳ Ｐゴシック" charset="-128"/>
                <a:cs typeface="Arial" pitchFamily="34" charset="0"/>
              </a:rPr>
              <a:t>Allows users to request specific tasks from the computer. </a:t>
            </a:r>
          </a:p>
          <a:p>
            <a:pPr marL="1044000" lvl="2" indent="-252000">
              <a:lnSpc>
                <a:spcPct val="90000"/>
              </a:lnSpc>
              <a:spcBef>
                <a:spcPts val="300"/>
              </a:spcBef>
              <a:buFont typeface="Arial" panose="020B0604020202020204" pitchFamily="34" charset="0"/>
              <a:buChar char="–"/>
              <a:defRPr/>
            </a:pPr>
            <a:r>
              <a:rPr lang="en-AU" sz="1600" dirty="0">
                <a:solidFill>
                  <a:schemeClr val="bg2"/>
                </a:solidFill>
                <a:ea typeface="ＭＳ Ｐゴシック" charset="-128"/>
                <a:cs typeface="Arial" pitchFamily="34" charset="0"/>
              </a:rPr>
              <a:t>Requests can be made either through </a:t>
            </a:r>
            <a:r>
              <a:rPr lang="en-AU" sz="1600" b="1" dirty="0">
                <a:solidFill>
                  <a:schemeClr val="bg2"/>
                </a:solidFill>
                <a:ea typeface="ＭＳ Ｐゴシック" charset="-128"/>
                <a:cs typeface="Arial" pitchFamily="34" charset="0"/>
              </a:rPr>
              <a:t>CLI (Command Line Interface) </a:t>
            </a:r>
            <a:r>
              <a:rPr lang="en-AU" sz="1600" dirty="0">
                <a:solidFill>
                  <a:schemeClr val="bg2"/>
                </a:solidFill>
                <a:ea typeface="ＭＳ Ｐゴシック" charset="-128"/>
                <a:cs typeface="Arial" pitchFamily="34" charset="0"/>
              </a:rPr>
              <a:t>or GUI (Graphical User Interface).</a:t>
            </a:r>
          </a:p>
        </p:txBody>
      </p:sp>
      <p:sp>
        <p:nvSpPr>
          <p:cNvPr id="5" name="Rectangle 4">
            <a:extLst>
              <a:ext uri="{FF2B5EF4-FFF2-40B4-BE49-F238E27FC236}">
                <a16:creationId xmlns:a16="http://schemas.microsoft.com/office/drawing/2014/main" id="{05A2EED7-5008-4F07-AABA-0208D91C4AE2}"/>
              </a:ext>
            </a:extLst>
          </p:cNvPr>
          <p:cNvSpPr/>
          <p:nvPr/>
        </p:nvSpPr>
        <p:spPr>
          <a:xfrm>
            <a:off x="229702" y="5112995"/>
            <a:ext cx="8102212" cy="1111073"/>
          </a:xfrm>
          <a:prstGeom prst="rect">
            <a:avLst/>
          </a:prstGeom>
        </p:spPr>
        <p:txBody>
          <a:bodyPr wrap="square">
            <a:spAutoFit/>
          </a:bodyPr>
          <a:lstStyle/>
          <a:p>
            <a:pPr marL="749300" lvl="1" indent="-342900">
              <a:lnSpc>
                <a:spcPct val="90000"/>
              </a:lnSpc>
              <a:spcBef>
                <a:spcPts val="300"/>
              </a:spcBef>
              <a:buSzPct val="75000"/>
              <a:buFont typeface="Courier New" panose="02070309020205020404" pitchFamily="49" charset="0"/>
              <a:buChar char="o"/>
              <a:defRPr/>
            </a:pPr>
            <a:r>
              <a:rPr lang="en-AU" sz="2000" b="1" dirty="0">
                <a:solidFill>
                  <a:schemeClr val="bg2"/>
                </a:solidFill>
                <a:ea typeface="ＭＳ Ｐゴシック" charset="-128"/>
                <a:cs typeface="Arial" pitchFamily="34" charset="0"/>
              </a:rPr>
              <a:t>Kernel:</a:t>
            </a:r>
          </a:p>
          <a:p>
            <a:pPr marL="1044000" lvl="2" indent="-252000">
              <a:lnSpc>
                <a:spcPct val="90000"/>
              </a:lnSpc>
              <a:spcBef>
                <a:spcPts val="300"/>
              </a:spcBef>
              <a:buSzPct val="100000"/>
              <a:buFont typeface="Arial" panose="020B0604020202020204" pitchFamily="34" charset="0"/>
              <a:buChar char="–"/>
              <a:defRPr/>
            </a:pPr>
            <a:r>
              <a:rPr lang="en-AU" sz="1600" dirty="0">
                <a:solidFill>
                  <a:schemeClr val="bg2"/>
                </a:solidFill>
                <a:ea typeface="ＭＳ Ｐゴシック" charset="-128"/>
                <a:cs typeface="Arial" pitchFamily="34" charset="0"/>
              </a:rPr>
              <a:t>Between Shell and Hardware</a:t>
            </a:r>
          </a:p>
          <a:p>
            <a:pPr marL="1044000" lvl="2" indent="-252000">
              <a:lnSpc>
                <a:spcPct val="90000"/>
              </a:lnSpc>
              <a:spcBef>
                <a:spcPts val="300"/>
              </a:spcBef>
              <a:buSzPct val="100000"/>
              <a:buFont typeface="Arial" panose="020B0604020202020204" pitchFamily="34" charset="0"/>
              <a:buChar char="–"/>
              <a:defRPr/>
            </a:pPr>
            <a:r>
              <a:rPr lang="en-AU" sz="1600" dirty="0">
                <a:solidFill>
                  <a:schemeClr val="bg2"/>
                </a:solidFill>
                <a:ea typeface="ＭＳ Ｐゴシック" charset="-128"/>
                <a:cs typeface="Arial" pitchFamily="34" charset="0"/>
              </a:rPr>
              <a:t>Communicates between the hardware and software of a computer and manages how hardware resources are used to meet software requirements. </a:t>
            </a:r>
            <a:endParaRPr lang="en-US" sz="1600" dirty="0">
              <a:solidFill>
                <a:schemeClr val="bg2"/>
              </a:solidFill>
              <a:ea typeface="ＭＳ Ｐゴシック" charset="-128"/>
              <a:cs typeface="Arial" pitchFamily="34" charset="0"/>
            </a:endParaRPr>
          </a:p>
        </p:txBody>
      </p:sp>
    </p:spTree>
    <p:extLst>
      <p:ext uri="{BB962C8B-B14F-4D97-AF65-F5344CB8AC3E}">
        <p14:creationId xmlns:p14="http://schemas.microsoft.com/office/powerpoint/2010/main" val="92565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Methods for accessing CLI of Cisco IOS</a:t>
            </a:r>
          </a:p>
        </p:txBody>
      </p:sp>
      <p:sp>
        <p:nvSpPr>
          <p:cNvPr id="6" name="Rectangle 6"/>
          <p:cNvSpPr txBox="1">
            <a:spLocks noChangeArrowheads="1"/>
          </p:cNvSpPr>
          <p:nvPr/>
        </p:nvSpPr>
        <p:spPr>
          <a:xfrm>
            <a:off x="325437" y="881795"/>
            <a:ext cx="8588860" cy="552771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ClrTx/>
              <a:buSzPct val="100000"/>
              <a:defRPr/>
            </a:pPr>
            <a:r>
              <a:rPr lang="en-AU" altLang="ja-JP" dirty="0">
                <a:solidFill>
                  <a:schemeClr val="bg2"/>
                </a:solidFill>
                <a:ea typeface="ＭＳ Ｐゴシック" charset="-128"/>
                <a:cs typeface="Arial" pitchFamily="34" charset="0"/>
              </a:rPr>
              <a:t>Cisco IOS (Internetwork OS) enables the use of keyboard to enter CLI-based text commands to manage or configure a device, and view output on a monitor.</a:t>
            </a:r>
          </a:p>
          <a:p>
            <a:pPr>
              <a:spcBef>
                <a:spcPts val="600"/>
              </a:spcBef>
              <a:buClrTx/>
              <a:buSzPct val="100000"/>
              <a:defRPr/>
            </a:pPr>
            <a:r>
              <a:rPr lang="en-AU" altLang="ja-JP" dirty="0">
                <a:solidFill>
                  <a:schemeClr val="bg2"/>
                </a:solidFill>
                <a:ea typeface="ＭＳ Ｐゴシック" charset="-128"/>
                <a:cs typeface="Arial" pitchFamily="34" charset="0"/>
              </a:rPr>
              <a:t>However, Cisco routers and switches normally do not come with a keyboard or monitor, how to access the CLI?</a:t>
            </a:r>
          </a:p>
          <a:p>
            <a:pPr>
              <a:lnSpc>
                <a:spcPct val="75000"/>
              </a:lnSpc>
              <a:spcBef>
                <a:spcPts val="600"/>
              </a:spcBef>
              <a:buClrTx/>
              <a:buSzPct val="100000"/>
              <a:defRPr/>
            </a:pPr>
            <a:r>
              <a:rPr lang="en-AU" altLang="ja-JP" dirty="0">
                <a:solidFill>
                  <a:schemeClr val="bg2"/>
                </a:solidFill>
                <a:ea typeface="ＭＳ Ｐゴシック" charset="-128"/>
                <a:cs typeface="Arial" pitchFamily="34" charset="0"/>
              </a:rPr>
              <a:t>Two major ways to access Cisco CLI:</a:t>
            </a:r>
          </a:p>
          <a:p>
            <a:pPr marL="692150" lvl="1" indent="-285750">
              <a:lnSpc>
                <a:spcPct val="100000"/>
              </a:lnSpc>
              <a:spcBef>
                <a:spcPts val="0"/>
              </a:spcBef>
              <a:buClrTx/>
              <a:buSzPct val="75000"/>
              <a:buFont typeface="Courier New" panose="02070309020205020404" pitchFamily="49" charset="0"/>
              <a:buChar char="o"/>
              <a:defRPr/>
            </a:pPr>
            <a:r>
              <a:rPr lang="en-AU" altLang="ja-JP" b="1" dirty="0">
                <a:solidFill>
                  <a:schemeClr val="bg2"/>
                </a:solidFill>
                <a:ea typeface="ＭＳ Ｐゴシック" charset="-128"/>
                <a:cs typeface="Arial" pitchFamily="34" charset="0"/>
              </a:rPr>
              <a:t>Directly</a:t>
            </a:r>
            <a:r>
              <a:rPr lang="en-AU" altLang="ja-JP" dirty="0">
                <a:solidFill>
                  <a:schemeClr val="bg2"/>
                </a:solidFill>
                <a:ea typeface="ＭＳ Ｐゴシック" charset="-128"/>
                <a:cs typeface="Arial" pitchFamily="34" charset="0"/>
              </a:rPr>
              <a:t> connect a computer with keyboard and monitor to a Cisco device using a console cable via the device’ </a:t>
            </a:r>
            <a:r>
              <a:rPr lang="en-AU" altLang="ja-JP" b="1" dirty="0">
                <a:solidFill>
                  <a:schemeClr val="bg2"/>
                </a:solidFill>
                <a:ea typeface="ＭＳ Ｐゴシック" charset="-128"/>
                <a:cs typeface="Arial" pitchFamily="34" charset="0"/>
              </a:rPr>
              <a:t>console port</a:t>
            </a:r>
            <a:r>
              <a:rPr lang="en-AU" altLang="ja-JP" dirty="0">
                <a:solidFill>
                  <a:schemeClr val="bg2"/>
                </a:solidFill>
                <a:ea typeface="ＭＳ Ｐゴシック" charset="-128"/>
                <a:cs typeface="Arial" pitchFamily="34" charset="0"/>
              </a:rPr>
              <a:t>, a physical management port dedicated to maintenance purpose only. </a:t>
            </a:r>
          </a:p>
          <a:p>
            <a:pPr marL="692150" lvl="1" indent="-285750">
              <a:lnSpc>
                <a:spcPct val="100000"/>
              </a:lnSpc>
              <a:spcBef>
                <a:spcPts val="0"/>
              </a:spcBef>
              <a:buClrTx/>
              <a:buSzPct val="75000"/>
              <a:buFont typeface="Courier New" panose="02070309020205020404" pitchFamily="49" charset="0"/>
              <a:buChar char="o"/>
              <a:defRPr/>
            </a:pPr>
            <a:r>
              <a:rPr lang="en-AU" altLang="ja-JP" b="1" dirty="0">
                <a:solidFill>
                  <a:schemeClr val="bg2"/>
                </a:solidFill>
                <a:ea typeface="ＭＳ Ｐゴシック" charset="-128"/>
                <a:cs typeface="Arial" pitchFamily="34" charset="0"/>
              </a:rPr>
              <a:t>Remotely</a:t>
            </a:r>
            <a:r>
              <a:rPr lang="en-AU" altLang="ja-JP" dirty="0">
                <a:solidFill>
                  <a:schemeClr val="bg2"/>
                </a:solidFill>
                <a:ea typeface="ＭＳ Ｐゴシック" charset="-128"/>
                <a:cs typeface="Arial" pitchFamily="34" charset="0"/>
              </a:rPr>
              <a:t> connect a computer to a Cisco device via its </a:t>
            </a:r>
            <a:r>
              <a:rPr lang="en-AU" altLang="ja-JP" b="1" dirty="0">
                <a:solidFill>
                  <a:schemeClr val="bg2"/>
                </a:solidFill>
                <a:ea typeface="ＭＳ Ｐゴシック" charset="-128"/>
                <a:cs typeface="Arial" pitchFamily="34" charset="0"/>
              </a:rPr>
              <a:t>virtual </a:t>
            </a:r>
            <a:r>
              <a:rPr lang="en-AU" altLang="ja-JP" dirty="0">
                <a:solidFill>
                  <a:schemeClr val="bg2"/>
                </a:solidFill>
                <a:ea typeface="ＭＳ Ｐゴシック" charset="-128"/>
                <a:cs typeface="Arial" pitchFamily="34" charset="0"/>
              </a:rPr>
              <a:t>interface, over a network, e.g. the Internet. </a:t>
            </a:r>
          </a:p>
          <a:p>
            <a:pPr marL="974725" lvl="3" indent="-252000">
              <a:lnSpc>
                <a:spcPct val="100000"/>
              </a:lnSpc>
              <a:spcBef>
                <a:spcPts val="300"/>
              </a:spcBef>
              <a:buFont typeface="Arial" panose="020B0604020202020204" pitchFamily="34" charset="0"/>
              <a:buChar char="–"/>
              <a:defRPr/>
            </a:pPr>
            <a:r>
              <a:rPr lang="en-AU" altLang="ja-JP" sz="1600" dirty="0">
                <a:solidFill>
                  <a:schemeClr val="bg2"/>
                </a:solidFill>
                <a:ea typeface="ＭＳ Ｐゴシック" charset="-128"/>
                <a:cs typeface="Arial" pitchFamily="34" charset="0"/>
              </a:rPr>
              <a:t>Requires active networking services and the device also needs to have an IP address (so that it can be reached over the network). </a:t>
            </a:r>
          </a:p>
          <a:p>
            <a:pPr marL="974725" lvl="3" indent="-252000">
              <a:lnSpc>
                <a:spcPct val="75000"/>
              </a:lnSpc>
              <a:buFont typeface="Arial" panose="020B0604020202020204" pitchFamily="34" charset="0"/>
              <a:buChar char="–"/>
              <a:defRPr/>
            </a:pPr>
            <a:r>
              <a:rPr lang="en-AU" altLang="ja-JP" sz="1600" dirty="0">
                <a:solidFill>
                  <a:schemeClr val="bg2"/>
                </a:solidFill>
                <a:ea typeface="ＭＳ Ｐゴシック" charset="-128"/>
                <a:cs typeface="Arial" pitchFamily="34" charset="0"/>
              </a:rPr>
              <a:t>Two types of remote connections are available:</a:t>
            </a:r>
          </a:p>
          <a:p>
            <a:pPr marL="1260000" lvl="4" indent="-285750">
              <a:lnSpc>
                <a:spcPct val="75000"/>
              </a:lnSpc>
              <a:buFont typeface="Wingdings" panose="05000000000000000000" pitchFamily="2" charset="2"/>
              <a:buChar char="Ø"/>
              <a:defRPr/>
            </a:pPr>
            <a:r>
              <a:rPr lang="en-AU" altLang="ja-JP" sz="1600" dirty="0">
                <a:solidFill>
                  <a:schemeClr val="bg2"/>
                </a:solidFill>
                <a:ea typeface="ＭＳ Ｐゴシック" charset="-128"/>
                <a:cs typeface="Arial" pitchFamily="34" charset="0"/>
              </a:rPr>
              <a:t>Secure Shell (SSH) – secure communication, message encrypted</a:t>
            </a:r>
          </a:p>
          <a:p>
            <a:pPr marL="1260000" lvl="4" indent="-285750">
              <a:lnSpc>
                <a:spcPct val="75000"/>
              </a:lnSpc>
              <a:buFont typeface="Wingdings" panose="05000000000000000000" pitchFamily="2" charset="2"/>
              <a:buChar char="Ø"/>
              <a:defRPr/>
            </a:pPr>
            <a:r>
              <a:rPr lang="en-AU" altLang="ja-JP" sz="1600" dirty="0">
                <a:solidFill>
                  <a:schemeClr val="bg2"/>
                </a:solidFill>
                <a:ea typeface="ＭＳ Ｐゴシック" charset="-128"/>
                <a:cs typeface="Arial" pitchFamily="34" charset="0"/>
              </a:rPr>
              <a:t>Telnet – message sent in plain text, not secure</a:t>
            </a:r>
          </a:p>
          <a:p>
            <a:pPr marL="230400" indent="-230400">
              <a:lnSpc>
                <a:spcPct val="100000"/>
              </a:lnSpc>
              <a:spcBef>
                <a:spcPts val="300"/>
              </a:spcBef>
              <a:buClrTx/>
              <a:buSzPct val="100000"/>
              <a:defRPr/>
            </a:pPr>
            <a:r>
              <a:rPr lang="en-AU" altLang="ja-JP" dirty="0">
                <a:solidFill>
                  <a:schemeClr val="bg2"/>
                </a:solidFill>
                <a:ea typeface="ＭＳ Ｐゴシック" charset="-128"/>
                <a:cs typeface="Arial" pitchFamily="34" charset="0"/>
              </a:rPr>
              <a:t>For both access methods, a </a:t>
            </a:r>
            <a:r>
              <a:rPr lang="en-US" dirty="0">
                <a:solidFill>
                  <a:schemeClr val="bg2"/>
                </a:solidFill>
              </a:rPr>
              <a:t>Terminal Emulation Program needs to be installed and used in the computer. </a:t>
            </a:r>
            <a:endParaRPr lang="en-AU" altLang="ja-JP" dirty="0">
              <a:solidFill>
                <a:schemeClr val="bg2"/>
              </a:solidFill>
              <a:ea typeface="ＭＳ Ｐゴシック" charset="-128"/>
              <a:cs typeface="Arial" pitchFamily="34" charset="0"/>
            </a:endParaRPr>
          </a:p>
          <a:p>
            <a:pPr marL="571500" indent="-342900">
              <a:lnSpc>
                <a:spcPct val="75000"/>
              </a:lnSpc>
              <a:defRPr/>
            </a:pPr>
            <a:endParaRPr lang="en-AU" altLang="ja-JP" sz="2400" dirty="0">
              <a:ea typeface="ＭＳ Ｐゴシック" charset="-128"/>
              <a:cs typeface="Arial" pitchFamily="34" charset="0"/>
            </a:endParaRPr>
          </a:p>
          <a:p>
            <a:pPr lvl="4">
              <a:lnSpc>
                <a:spcPct val="75000"/>
              </a:lnSpc>
              <a:defRPr/>
            </a:pPr>
            <a:endParaRPr lang="en-AU" altLang="ja-JP" sz="1600" dirty="0">
              <a:solidFill>
                <a:schemeClr val="bg2"/>
              </a:solidFill>
              <a:ea typeface="ＭＳ Ｐゴシック" charset="-128"/>
              <a:cs typeface="Arial" pitchFamily="34" charset="0"/>
            </a:endParaRPr>
          </a:p>
          <a:p>
            <a:pPr marL="749300" lvl="1" indent="-342900">
              <a:lnSpc>
                <a:spcPct val="75000"/>
              </a:lnSpc>
              <a:buFont typeface="Courier New" panose="02070309020205020404" pitchFamily="49" charset="0"/>
              <a:buChar char="o"/>
              <a:defRPr/>
            </a:pPr>
            <a:endParaRPr lang="en-US" altLang="ja-JP" sz="2000" dirty="0">
              <a:ea typeface="ＭＳ Ｐゴシック" charset="-128"/>
              <a:cs typeface="Arial" pitchFamily="34" charset="0"/>
            </a:endParaRPr>
          </a:p>
        </p:txBody>
      </p:sp>
    </p:spTree>
    <p:extLst>
      <p:ext uri="{BB962C8B-B14F-4D97-AF65-F5344CB8AC3E}">
        <p14:creationId xmlns:p14="http://schemas.microsoft.com/office/powerpoint/2010/main" val="281176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Command Modes</a:t>
            </a:r>
          </a:p>
        </p:txBody>
      </p:sp>
      <p:sp>
        <p:nvSpPr>
          <p:cNvPr id="4" name="Rectangle 6"/>
          <p:cNvSpPr txBox="1">
            <a:spLocks noChangeArrowheads="1"/>
          </p:cNvSpPr>
          <p:nvPr/>
        </p:nvSpPr>
        <p:spPr>
          <a:xfrm>
            <a:off x="316279" y="942755"/>
            <a:ext cx="8415705" cy="96220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buClrTx/>
              <a:buSzPct val="100000"/>
              <a:defRPr/>
            </a:pPr>
            <a:r>
              <a:rPr lang="en-AU" dirty="0">
                <a:solidFill>
                  <a:schemeClr val="bg2"/>
                </a:solidFill>
              </a:rPr>
              <a:t>As a security feature, the Cisco IOS software separates management access into the following two command modes: </a:t>
            </a:r>
            <a:r>
              <a:rPr lang="en-AU" b="1" dirty="0">
                <a:solidFill>
                  <a:schemeClr val="bg2"/>
                </a:solidFill>
              </a:rPr>
              <a:t>User EXEC </a:t>
            </a:r>
            <a:r>
              <a:rPr lang="en-AU" dirty="0">
                <a:solidFill>
                  <a:schemeClr val="bg2"/>
                </a:solidFill>
              </a:rPr>
              <a:t>&amp; </a:t>
            </a:r>
            <a:r>
              <a:rPr lang="en-AU" b="1" dirty="0">
                <a:solidFill>
                  <a:schemeClr val="bg2"/>
                </a:solidFill>
              </a:rPr>
              <a:t>Privileged EXEC </a:t>
            </a:r>
            <a:r>
              <a:rPr lang="en-AU" dirty="0">
                <a:solidFill>
                  <a:schemeClr val="bg2"/>
                </a:solidFill>
              </a:rPr>
              <a:t>modes.</a:t>
            </a:r>
            <a:endParaRPr lang="en-US" dirty="0">
              <a:solidFill>
                <a:schemeClr val="bg2"/>
              </a:solidFill>
            </a:endParaRPr>
          </a:p>
          <a:p>
            <a:pPr>
              <a:spcBef>
                <a:spcPts val="300"/>
              </a:spcBef>
              <a:defRPr/>
            </a:pPr>
            <a:r>
              <a:rPr lang="en-US" dirty="0">
                <a:solidFill>
                  <a:schemeClr val="bg2"/>
                </a:solidFill>
              </a:rPr>
              <a:t>The Cisco IOS modes use a hierarchical structure and are quite similar for both switches and routers.</a:t>
            </a:r>
          </a:p>
          <a:p>
            <a:pPr marL="0" indent="0">
              <a:lnSpc>
                <a:spcPct val="75000"/>
              </a:lnSpc>
              <a:spcBef>
                <a:spcPts val="600"/>
              </a:spcBef>
              <a:buNone/>
              <a:defRPr/>
            </a:pPr>
            <a:endParaRPr lang="en-US" altLang="ja-JP" dirty="0">
              <a:solidFill>
                <a:schemeClr val="bg2"/>
              </a:solidFill>
              <a:ea typeface="ＭＳ Ｐゴシック" charset="-128"/>
            </a:endParaRPr>
          </a:p>
          <a:p>
            <a:pPr marL="0" indent="0">
              <a:lnSpc>
                <a:spcPct val="75000"/>
              </a:lnSpc>
              <a:buFont typeface="Wingdings" pitchFamily="2" charset="2"/>
              <a:buNone/>
              <a:defRPr/>
            </a:pPr>
            <a:endParaRPr lang="en-US" altLang="ja-JP" sz="2000" dirty="0">
              <a:ea typeface="ＭＳ Ｐゴシック" charset="-128"/>
            </a:endParaRPr>
          </a:p>
        </p:txBody>
      </p:sp>
      <p:pic>
        <p:nvPicPr>
          <p:cNvPr id="6" name="Picture 5">
            <a:extLst>
              <a:ext uri="{FF2B5EF4-FFF2-40B4-BE49-F238E27FC236}">
                <a16:creationId xmlns:a16="http://schemas.microsoft.com/office/drawing/2014/main" id="{1F09DCFD-B601-49E7-BB64-B191887F0DB7}"/>
              </a:ext>
            </a:extLst>
          </p:cNvPr>
          <p:cNvPicPr>
            <a:picLocks noChangeAspect="1"/>
          </p:cNvPicPr>
          <p:nvPr/>
        </p:nvPicPr>
        <p:blipFill>
          <a:blip r:embed="rId3"/>
          <a:stretch>
            <a:fillRect/>
          </a:stretch>
        </p:blipFill>
        <p:spPr>
          <a:xfrm>
            <a:off x="626805" y="2743163"/>
            <a:ext cx="8105179" cy="3673024"/>
          </a:xfrm>
          <a:prstGeom prst="rect">
            <a:avLst/>
          </a:prstGeom>
        </p:spPr>
      </p:pic>
    </p:spTree>
    <p:extLst>
      <p:ext uri="{BB962C8B-B14F-4D97-AF65-F5344CB8AC3E}">
        <p14:creationId xmlns:p14="http://schemas.microsoft.com/office/powerpoint/2010/main" val="92863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29702" y="104555"/>
            <a:ext cx="8588861" cy="838200"/>
          </a:xfrm>
        </p:spPr>
        <p:txBody>
          <a:bodyPr/>
          <a:lstStyle/>
          <a:p>
            <a:pPr>
              <a:lnSpc>
                <a:spcPct val="100000"/>
              </a:lnSpc>
            </a:pPr>
            <a:r>
              <a:rPr lang="en-US" sz="3200" dirty="0"/>
              <a:t>Basic Device configuration</a:t>
            </a:r>
          </a:p>
        </p:txBody>
      </p:sp>
      <p:sp>
        <p:nvSpPr>
          <p:cNvPr id="4" name="Text Placeholder 6"/>
          <p:cNvSpPr txBox="1">
            <a:spLocks/>
          </p:cNvSpPr>
          <p:nvPr/>
        </p:nvSpPr>
        <p:spPr>
          <a:xfrm>
            <a:off x="402363" y="1069027"/>
            <a:ext cx="4301400" cy="5684418"/>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buClrTx/>
              <a:buSzPct val="100000"/>
            </a:pPr>
            <a:r>
              <a:rPr lang="en-US" b="1" dirty="0">
                <a:solidFill>
                  <a:schemeClr val="bg2"/>
                </a:solidFill>
              </a:rPr>
              <a:t>Hostnames</a:t>
            </a:r>
            <a:r>
              <a:rPr lang="en-US" dirty="0">
                <a:solidFill>
                  <a:schemeClr val="bg2"/>
                </a:solidFill>
              </a:rPr>
              <a:t> allow devices to be identified by network administrators over a network.</a:t>
            </a:r>
          </a:p>
          <a:p>
            <a:pPr>
              <a:lnSpc>
                <a:spcPct val="100000"/>
              </a:lnSpc>
              <a:spcBef>
                <a:spcPts val="0"/>
              </a:spcBef>
            </a:pPr>
            <a:r>
              <a:rPr lang="en-US" dirty="0">
                <a:solidFill>
                  <a:schemeClr val="bg2"/>
                </a:solidFill>
                <a:cs typeface="Arial" charset="0"/>
              </a:rPr>
              <a:t>Secure access</a:t>
            </a:r>
          </a:p>
          <a:p>
            <a:pPr marL="540000" lvl="1" indent="-285750">
              <a:lnSpc>
                <a:spcPct val="100000"/>
              </a:lnSpc>
              <a:spcBef>
                <a:spcPts val="200"/>
              </a:spcBef>
              <a:buClrTx/>
              <a:buSzPct val="75000"/>
              <a:buFont typeface="Courier New" panose="02070309020205020404" pitchFamily="49" charset="0"/>
              <a:buChar char="o"/>
            </a:pPr>
            <a:r>
              <a:rPr lang="en-US" dirty="0">
                <a:solidFill>
                  <a:schemeClr val="bg2"/>
                </a:solidFill>
              </a:rPr>
              <a:t>Password configuration</a:t>
            </a:r>
          </a:p>
          <a:p>
            <a:pPr marL="856800" lvl="2" indent="-252000">
              <a:lnSpc>
                <a:spcPct val="100000"/>
              </a:lnSpc>
              <a:spcBef>
                <a:spcPts val="200"/>
              </a:spcBef>
              <a:buFont typeface="Arial" panose="020B0604020202020204" pitchFamily="34" charset="0"/>
              <a:buChar char="–"/>
            </a:pPr>
            <a:r>
              <a:rPr lang="en-US" dirty="0">
                <a:solidFill>
                  <a:schemeClr val="bg2"/>
                </a:solidFill>
              </a:rPr>
              <a:t>User EXEC mode password</a:t>
            </a:r>
          </a:p>
          <a:p>
            <a:pPr marL="856800" lvl="2" indent="-252000">
              <a:lnSpc>
                <a:spcPct val="100000"/>
              </a:lnSpc>
              <a:spcBef>
                <a:spcPts val="200"/>
              </a:spcBef>
              <a:buFont typeface="Arial" panose="020B0604020202020204" pitchFamily="34" charset="0"/>
              <a:buChar char="–"/>
            </a:pPr>
            <a:r>
              <a:rPr lang="en-US" dirty="0">
                <a:solidFill>
                  <a:schemeClr val="bg2"/>
                </a:solidFill>
              </a:rPr>
              <a:t>Privileged EXEC mode password</a:t>
            </a:r>
          </a:p>
          <a:p>
            <a:pPr marL="856800" lvl="2" indent="-252000">
              <a:lnSpc>
                <a:spcPct val="100000"/>
              </a:lnSpc>
              <a:spcBef>
                <a:spcPts val="200"/>
              </a:spcBef>
              <a:buFont typeface="Arial" panose="020B0604020202020204" pitchFamily="34" charset="0"/>
              <a:buChar char="–"/>
            </a:pPr>
            <a:r>
              <a:rPr lang="en-US" dirty="0">
                <a:solidFill>
                  <a:schemeClr val="bg2"/>
                </a:solidFill>
              </a:rPr>
              <a:t>VTY line password</a:t>
            </a:r>
          </a:p>
          <a:p>
            <a:pPr marL="540000" lvl="1" indent="-285750">
              <a:lnSpc>
                <a:spcPct val="100000"/>
              </a:lnSpc>
              <a:spcBef>
                <a:spcPts val="200"/>
              </a:spcBef>
              <a:buClrTx/>
              <a:buSzPct val="75000"/>
              <a:buFont typeface="Courier New" panose="02070309020205020404" pitchFamily="49" charset="0"/>
              <a:buChar char="o"/>
            </a:pPr>
            <a:r>
              <a:rPr lang="en-US" dirty="0">
                <a:solidFill>
                  <a:schemeClr val="bg2"/>
                </a:solidFill>
                <a:latin typeface="Arial" charset="0"/>
              </a:rPr>
              <a:t>Other tasks</a:t>
            </a:r>
          </a:p>
          <a:p>
            <a:pPr marL="857250" lvl="2" indent="-285750">
              <a:lnSpc>
                <a:spcPct val="100000"/>
              </a:lnSpc>
              <a:spcBef>
                <a:spcPts val="200"/>
              </a:spcBef>
              <a:buFont typeface="Arial" panose="020B0604020202020204" pitchFamily="34" charset="0"/>
              <a:buChar char="–"/>
            </a:pPr>
            <a:r>
              <a:rPr lang="en-US" dirty="0">
                <a:solidFill>
                  <a:schemeClr val="bg2"/>
                </a:solidFill>
                <a:latin typeface="Arial" charset="0"/>
              </a:rPr>
              <a:t>Encrypt Passwords</a:t>
            </a:r>
          </a:p>
          <a:p>
            <a:pPr marL="857250" lvl="2" indent="-285750">
              <a:lnSpc>
                <a:spcPct val="100000"/>
              </a:lnSpc>
              <a:spcBef>
                <a:spcPts val="200"/>
              </a:spcBef>
              <a:buFont typeface="Arial" panose="020B0604020202020204" pitchFamily="34" charset="0"/>
              <a:buChar char="–"/>
            </a:pPr>
            <a:r>
              <a:rPr lang="en-US" sz="1600" dirty="0">
                <a:solidFill>
                  <a:schemeClr val="bg2"/>
                </a:solidFill>
                <a:latin typeface="Arial" charset="0"/>
              </a:rPr>
              <a:t>Banner Messages</a:t>
            </a:r>
            <a:endParaRPr lang="en-US" sz="1600" dirty="0">
              <a:solidFill>
                <a:schemeClr val="bg2"/>
              </a:solidFill>
              <a:cs typeface="Arial" charset="0"/>
            </a:endParaRP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86" y="4553150"/>
            <a:ext cx="2418245" cy="182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661BF41-7FB2-4F6C-8AAD-3D6A135BAF6C}"/>
              </a:ext>
            </a:extLst>
          </p:cNvPr>
          <p:cNvPicPr>
            <a:picLocks noChangeAspect="1"/>
          </p:cNvPicPr>
          <p:nvPr/>
        </p:nvPicPr>
        <p:blipFill>
          <a:blip r:embed="rId4">
            <a:alphaModFix/>
          </a:blip>
          <a:stretch>
            <a:fillRect/>
          </a:stretch>
        </p:blipFill>
        <p:spPr>
          <a:xfrm>
            <a:off x="4918006" y="1076915"/>
            <a:ext cx="3797300" cy="622300"/>
          </a:xfrm>
          <a:prstGeom prst="rect">
            <a:avLst/>
          </a:prstGeom>
          <a:solidFill>
            <a:schemeClr val="bg1">
              <a:lumMod val="95000"/>
            </a:schemeClr>
          </a:solidFill>
        </p:spPr>
      </p:pic>
      <p:pic>
        <p:nvPicPr>
          <p:cNvPr id="10" name="Picture 9">
            <a:extLst>
              <a:ext uri="{FF2B5EF4-FFF2-40B4-BE49-F238E27FC236}">
                <a16:creationId xmlns:a16="http://schemas.microsoft.com/office/drawing/2014/main" id="{8F69F1E6-5388-43C3-BA9F-9B5BEC8FB892}"/>
              </a:ext>
            </a:extLst>
          </p:cNvPr>
          <p:cNvPicPr>
            <a:picLocks noChangeAspect="1"/>
          </p:cNvPicPr>
          <p:nvPr/>
        </p:nvPicPr>
        <p:blipFill>
          <a:blip r:embed="rId5"/>
          <a:stretch>
            <a:fillRect/>
          </a:stretch>
        </p:blipFill>
        <p:spPr>
          <a:xfrm>
            <a:off x="4919957" y="1815509"/>
            <a:ext cx="3797300" cy="1065694"/>
          </a:xfrm>
          <a:prstGeom prst="rect">
            <a:avLst/>
          </a:prstGeom>
        </p:spPr>
      </p:pic>
      <p:pic>
        <p:nvPicPr>
          <p:cNvPr id="11" name="Picture 10">
            <a:extLst>
              <a:ext uri="{FF2B5EF4-FFF2-40B4-BE49-F238E27FC236}">
                <a16:creationId xmlns:a16="http://schemas.microsoft.com/office/drawing/2014/main" id="{34B801E3-A8DC-45A0-AC21-15F2A4F7D08D}"/>
              </a:ext>
            </a:extLst>
          </p:cNvPr>
          <p:cNvPicPr>
            <a:picLocks noChangeAspect="1"/>
          </p:cNvPicPr>
          <p:nvPr/>
        </p:nvPicPr>
        <p:blipFill>
          <a:blip r:embed="rId6"/>
          <a:stretch>
            <a:fillRect/>
          </a:stretch>
        </p:blipFill>
        <p:spPr>
          <a:xfrm>
            <a:off x="4919957" y="2995933"/>
            <a:ext cx="3797300" cy="734961"/>
          </a:xfrm>
          <a:prstGeom prst="rect">
            <a:avLst/>
          </a:prstGeom>
        </p:spPr>
      </p:pic>
      <p:pic>
        <p:nvPicPr>
          <p:cNvPr id="13" name="Picture 12">
            <a:extLst>
              <a:ext uri="{FF2B5EF4-FFF2-40B4-BE49-F238E27FC236}">
                <a16:creationId xmlns:a16="http://schemas.microsoft.com/office/drawing/2014/main" id="{918F2CCA-262F-440B-80DE-E4855D3ECA84}"/>
              </a:ext>
            </a:extLst>
          </p:cNvPr>
          <p:cNvPicPr>
            <a:picLocks noChangeAspect="1"/>
          </p:cNvPicPr>
          <p:nvPr/>
        </p:nvPicPr>
        <p:blipFill>
          <a:blip r:embed="rId7"/>
          <a:stretch>
            <a:fillRect/>
          </a:stretch>
        </p:blipFill>
        <p:spPr>
          <a:xfrm>
            <a:off x="4918005" y="3842335"/>
            <a:ext cx="3797301" cy="1053445"/>
          </a:xfrm>
          <a:prstGeom prst="rect">
            <a:avLst/>
          </a:prstGeom>
        </p:spPr>
      </p:pic>
      <p:pic>
        <p:nvPicPr>
          <p:cNvPr id="15" name="Picture 14">
            <a:extLst>
              <a:ext uri="{FF2B5EF4-FFF2-40B4-BE49-F238E27FC236}">
                <a16:creationId xmlns:a16="http://schemas.microsoft.com/office/drawing/2014/main" id="{92B0D7D8-7E5C-42A6-BB26-5ACF93F00852}"/>
              </a:ext>
            </a:extLst>
          </p:cNvPr>
          <p:cNvPicPr>
            <a:picLocks noChangeAspect="1"/>
          </p:cNvPicPr>
          <p:nvPr/>
        </p:nvPicPr>
        <p:blipFill>
          <a:blip r:embed="rId8"/>
          <a:stretch>
            <a:fillRect/>
          </a:stretch>
        </p:blipFill>
        <p:spPr>
          <a:xfrm>
            <a:off x="3665357" y="5806062"/>
            <a:ext cx="5049949" cy="542358"/>
          </a:xfrm>
          <a:prstGeom prst="rect">
            <a:avLst/>
          </a:prstGeom>
        </p:spPr>
      </p:pic>
      <p:pic>
        <p:nvPicPr>
          <p:cNvPr id="3" name="Picture 2">
            <a:extLst>
              <a:ext uri="{FF2B5EF4-FFF2-40B4-BE49-F238E27FC236}">
                <a16:creationId xmlns:a16="http://schemas.microsoft.com/office/drawing/2014/main" id="{A9B0B0C7-AB58-4089-BA79-61A75D9F9D01}"/>
              </a:ext>
            </a:extLst>
          </p:cNvPr>
          <p:cNvPicPr>
            <a:picLocks noChangeAspect="1"/>
          </p:cNvPicPr>
          <p:nvPr/>
        </p:nvPicPr>
        <p:blipFill>
          <a:blip r:embed="rId9"/>
          <a:stretch>
            <a:fillRect/>
          </a:stretch>
        </p:blipFill>
        <p:spPr>
          <a:xfrm>
            <a:off x="4910070" y="5002555"/>
            <a:ext cx="3805236" cy="682991"/>
          </a:xfrm>
          <a:prstGeom prst="rect">
            <a:avLst/>
          </a:prstGeom>
        </p:spPr>
      </p:pic>
      <p:cxnSp>
        <p:nvCxnSpPr>
          <p:cNvPr id="6" name="Straight Arrow Connector 5">
            <a:extLst>
              <a:ext uri="{FF2B5EF4-FFF2-40B4-BE49-F238E27FC236}">
                <a16:creationId xmlns:a16="http://schemas.microsoft.com/office/drawing/2014/main" id="{6C8F0171-8FD1-432D-86BD-0DFAC2C4F496}"/>
              </a:ext>
            </a:extLst>
          </p:cNvPr>
          <p:cNvCxnSpPr>
            <a:cxnSpLocks/>
          </p:cNvCxnSpPr>
          <p:nvPr/>
        </p:nvCxnSpPr>
        <p:spPr>
          <a:xfrm flipV="1">
            <a:off x="3665357" y="1282665"/>
            <a:ext cx="1233603" cy="37508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A19AFDC6-C23B-4EFC-8E52-741E31BA3480}"/>
              </a:ext>
            </a:extLst>
          </p:cNvPr>
          <p:cNvCxnSpPr>
            <a:cxnSpLocks/>
            <a:endCxn id="10" idx="1"/>
          </p:cNvCxnSpPr>
          <p:nvPr/>
        </p:nvCxnSpPr>
        <p:spPr>
          <a:xfrm flipV="1">
            <a:off x="3857897" y="2348356"/>
            <a:ext cx="1062060" cy="54695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9" name="Straight Arrow Connector 18">
            <a:extLst>
              <a:ext uri="{FF2B5EF4-FFF2-40B4-BE49-F238E27FC236}">
                <a16:creationId xmlns:a16="http://schemas.microsoft.com/office/drawing/2014/main" id="{58C17A69-F37F-4EB6-84F3-40ADA1CAEB6F}"/>
              </a:ext>
            </a:extLst>
          </p:cNvPr>
          <p:cNvCxnSpPr>
            <a:cxnSpLocks/>
            <a:endCxn id="11" idx="1"/>
          </p:cNvCxnSpPr>
          <p:nvPr/>
        </p:nvCxnSpPr>
        <p:spPr>
          <a:xfrm>
            <a:off x="4336869" y="3169920"/>
            <a:ext cx="583088" cy="1934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7F5F4220-76D0-4C39-9E67-DD0915339EFC}"/>
              </a:ext>
            </a:extLst>
          </p:cNvPr>
          <p:cNvCxnSpPr>
            <a:cxnSpLocks/>
            <a:endCxn id="13" idx="1"/>
          </p:cNvCxnSpPr>
          <p:nvPr/>
        </p:nvCxnSpPr>
        <p:spPr>
          <a:xfrm>
            <a:off x="3114931" y="3474856"/>
            <a:ext cx="1803074" cy="8942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4DD5265C-0F32-4E3E-9C09-2A854F26A063}"/>
              </a:ext>
            </a:extLst>
          </p:cNvPr>
          <p:cNvCxnSpPr>
            <a:cxnSpLocks/>
            <a:endCxn id="3" idx="1"/>
          </p:cNvCxnSpPr>
          <p:nvPr/>
        </p:nvCxnSpPr>
        <p:spPr>
          <a:xfrm>
            <a:off x="3106996" y="4061657"/>
            <a:ext cx="1803074" cy="128239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7982EE3F-853E-4F2A-81D1-B840964E5C46}"/>
              </a:ext>
            </a:extLst>
          </p:cNvPr>
          <p:cNvCxnSpPr>
            <a:cxnSpLocks/>
          </p:cNvCxnSpPr>
          <p:nvPr/>
        </p:nvCxnSpPr>
        <p:spPr>
          <a:xfrm>
            <a:off x="2864221" y="4354918"/>
            <a:ext cx="1142724" cy="1449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5273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6909" y="285750"/>
            <a:ext cx="4117446" cy="1337310"/>
          </a:xfrm>
        </p:spPr>
        <p:txBody>
          <a:bodyPr/>
          <a:lstStyle/>
          <a:p>
            <a:pPr algn="ctr"/>
            <a:r>
              <a:rPr lang="en-US" sz="3200" dirty="0"/>
              <a:t>Topics</a:t>
            </a:r>
          </a:p>
        </p:txBody>
      </p:sp>
      <p:sp>
        <p:nvSpPr>
          <p:cNvPr id="12" name="Text Placeholder 11"/>
          <p:cNvSpPr>
            <a:spLocks noGrp="1"/>
          </p:cNvSpPr>
          <p:nvPr>
            <p:ph type="body" sz="quarter" idx="11"/>
          </p:nvPr>
        </p:nvSpPr>
        <p:spPr>
          <a:xfrm>
            <a:off x="1154974" y="1248047"/>
            <a:ext cx="7098029" cy="4660000"/>
          </a:xfrm>
        </p:spPr>
        <p:txBody>
          <a:bodyPr>
            <a:normAutofit lnSpcReduction="10000"/>
          </a:bodyPr>
          <a:lstStyle/>
          <a:p>
            <a:pPr marL="342900" indent="-342900">
              <a:buClrTx/>
              <a:buSzPct val="100000"/>
              <a:buFont typeface="Arial" panose="020B0604020202020204" pitchFamily="34" charset="0"/>
              <a:buChar char="•"/>
            </a:pPr>
            <a:r>
              <a:rPr lang="en-US" sz="2800" dirty="0">
                <a:solidFill>
                  <a:schemeClr val="bg2"/>
                </a:solidFill>
              </a:rPr>
              <a:t>Networking today</a:t>
            </a:r>
          </a:p>
          <a:p>
            <a:pPr marL="749300" lvl="1" indent="-342900">
              <a:buSzPct val="80000"/>
              <a:buFont typeface="Courier New" panose="02070309020205020404" pitchFamily="49" charset="0"/>
              <a:buChar char="o"/>
            </a:pPr>
            <a:r>
              <a:rPr lang="en-US" sz="2200" dirty="0">
                <a:solidFill>
                  <a:schemeClr val="bg2"/>
                </a:solidFill>
              </a:rPr>
              <a:t>Impact of network on our lives</a:t>
            </a:r>
          </a:p>
          <a:p>
            <a:pPr marL="749300" lvl="1" indent="-342900">
              <a:buSzPct val="80000"/>
              <a:buFont typeface="Courier New" panose="02070309020205020404" pitchFamily="49" charset="0"/>
              <a:buChar char="o"/>
            </a:pPr>
            <a:r>
              <a:rPr lang="en-US" sz="2200" dirty="0">
                <a:solidFill>
                  <a:schemeClr val="bg2"/>
                </a:solidFill>
              </a:rPr>
              <a:t>Components</a:t>
            </a:r>
          </a:p>
          <a:p>
            <a:pPr marL="749300" lvl="1" indent="-342900">
              <a:buSzPct val="80000"/>
              <a:buFont typeface="Courier New" panose="02070309020205020404" pitchFamily="49" charset="0"/>
              <a:buChar char="o"/>
            </a:pPr>
            <a:r>
              <a:rPr lang="en-US" sz="2200" dirty="0">
                <a:solidFill>
                  <a:schemeClr val="bg2"/>
                </a:solidFill>
              </a:rPr>
              <a:t>Common types of networks</a:t>
            </a:r>
          </a:p>
          <a:p>
            <a:pPr marL="749300" lvl="1" indent="-342900">
              <a:buSzPct val="80000"/>
              <a:buFont typeface="Courier New" panose="02070309020205020404" pitchFamily="49" charset="0"/>
              <a:buChar char="o"/>
            </a:pPr>
            <a:r>
              <a:rPr lang="en-US" sz="2200" dirty="0">
                <a:solidFill>
                  <a:schemeClr val="bg2"/>
                </a:solidFill>
              </a:rPr>
              <a:t>Internet connections</a:t>
            </a:r>
          </a:p>
          <a:p>
            <a:pPr marL="749300" lvl="1" indent="-342900">
              <a:buSzPct val="80000"/>
              <a:buFont typeface="Courier New" panose="02070309020205020404" pitchFamily="49" charset="0"/>
              <a:buChar char="o"/>
            </a:pPr>
            <a:r>
              <a:rPr lang="en-US" sz="2200" dirty="0">
                <a:solidFill>
                  <a:schemeClr val="bg2"/>
                </a:solidFill>
              </a:rPr>
              <a:t>Reliable networks</a:t>
            </a:r>
          </a:p>
          <a:p>
            <a:pPr marL="342900" indent="-342900">
              <a:buFont typeface="Arial" panose="020B0604020202020204" pitchFamily="34" charset="0"/>
              <a:buChar char="•"/>
            </a:pPr>
            <a:r>
              <a:rPr lang="en-AU" sz="2600" dirty="0">
                <a:solidFill>
                  <a:schemeClr val="bg2"/>
                </a:solidFill>
              </a:rPr>
              <a:t>Basic Switch and End Device Configuration</a:t>
            </a:r>
            <a:endParaRPr lang="en-US" sz="2600" dirty="0">
              <a:solidFill>
                <a:schemeClr val="bg2"/>
              </a:solidFill>
            </a:endParaRPr>
          </a:p>
          <a:p>
            <a:pPr marL="749300" lvl="1" indent="-342900">
              <a:buClrTx/>
              <a:buSzPct val="75000"/>
              <a:buFont typeface="Courier New" panose="02070309020205020404" pitchFamily="49" charset="0"/>
              <a:buChar char="o"/>
            </a:pPr>
            <a:r>
              <a:rPr lang="en-US" sz="2200" dirty="0">
                <a:solidFill>
                  <a:schemeClr val="bg2"/>
                </a:solidFill>
              </a:rPr>
              <a:t>Basics of IOS (</a:t>
            </a:r>
            <a:r>
              <a:rPr lang="en-US" sz="2200" dirty="0"/>
              <a:t>Internetwork Operating Systems)</a:t>
            </a:r>
            <a:endParaRPr lang="en-US" sz="2200" dirty="0">
              <a:solidFill>
                <a:schemeClr val="bg2"/>
              </a:solidFill>
            </a:endParaRPr>
          </a:p>
          <a:p>
            <a:pPr marL="749300" lvl="1" indent="-342900">
              <a:buClrTx/>
              <a:buSzPct val="75000"/>
              <a:buFont typeface="Courier New" panose="02070309020205020404" pitchFamily="49" charset="0"/>
              <a:buChar char="o"/>
            </a:pPr>
            <a:r>
              <a:rPr lang="en-US" sz="2200" dirty="0">
                <a:solidFill>
                  <a:schemeClr val="bg2"/>
                </a:solidFill>
              </a:rPr>
              <a:t>IOS access</a:t>
            </a:r>
          </a:p>
          <a:p>
            <a:pPr marL="749300" lvl="1" indent="-342900">
              <a:buClrTx/>
              <a:buSzPct val="75000"/>
              <a:buFont typeface="Courier New" panose="02070309020205020404" pitchFamily="49" charset="0"/>
              <a:buChar char="o"/>
            </a:pPr>
            <a:r>
              <a:rPr lang="en-US" sz="2200" dirty="0">
                <a:solidFill>
                  <a:schemeClr val="bg2"/>
                </a:solidFill>
              </a:rPr>
              <a:t>IOS commands</a:t>
            </a:r>
          </a:p>
          <a:p>
            <a:pPr marL="749300" lvl="1" indent="-342900">
              <a:buClrTx/>
              <a:buSzPct val="75000"/>
              <a:buFont typeface="Courier New" panose="02070309020205020404" pitchFamily="49" charset="0"/>
              <a:buChar char="o"/>
            </a:pPr>
            <a:r>
              <a:rPr lang="en-US" sz="2200" dirty="0"/>
              <a:t>Basic device configuration</a:t>
            </a:r>
          </a:p>
          <a:p>
            <a:pPr marL="749300" lvl="1" indent="-342900">
              <a:buClrTx/>
              <a:buSzPct val="75000"/>
              <a:buFont typeface="Courier New" panose="02070309020205020404" pitchFamily="49" charset="0"/>
              <a:buChar char="o"/>
            </a:pPr>
            <a:r>
              <a:rPr lang="en-US" sz="2200" dirty="0"/>
              <a:t>IP address configuration</a:t>
            </a:r>
          </a:p>
        </p:txBody>
      </p:sp>
    </p:spTree>
    <p:extLst>
      <p:ext uri="{BB962C8B-B14F-4D97-AF65-F5344CB8AC3E}">
        <p14:creationId xmlns:p14="http://schemas.microsoft.com/office/powerpoint/2010/main" val="33054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44928" y="108176"/>
            <a:ext cx="8654143" cy="838200"/>
          </a:xfrm>
        </p:spPr>
        <p:txBody>
          <a:bodyPr/>
          <a:lstStyle/>
          <a:p>
            <a:pPr>
              <a:lnSpc>
                <a:spcPct val="100000"/>
              </a:lnSpc>
            </a:pPr>
            <a:r>
              <a:rPr lang="en-US" dirty="0"/>
              <a:t>Save or Alter the Running Configuration File</a:t>
            </a:r>
          </a:p>
        </p:txBody>
      </p:sp>
      <p:sp>
        <p:nvSpPr>
          <p:cNvPr id="3" name="Text Placeholder 2"/>
          <p:cNvSpPr>
            <a:spLocks noGrp="1"/>
          </p:cNvSpPr>
          <p:nvPr>
            <p:ph type="body" sz="quarter" idx="10"/>
          </p:nvPr>
        </p:nvSpPr>
        <p:spPr>
          <a:xfrm>
            <a:off x="261256" y="1052701"/>
            <a:ext cx="8480407" cy="4519646"/>
          </a:xfrm>
        </p:spPr>
        <p:txBody>
          <a:bodyPr/>
          <a:lstStyle/>
          <a:p>
            <a:pPr>
              <a:spcBef>
                <a:spcPts val="600"/>
              </a:spcBef>
              <a:buClrTx/>
              <a:buSzPct val="100000"/>
            </a:pPr>
            <a:r>
              <a:rPr lang="en-US" sz="2000" dirty="0">
                <a:solidFill>
                  <a:schemeClr val="bg2"/>
                </a:solidFill>
              </a:rPr>
              <a:t>Current configuration is stored in RAM (Random Access Memory) as </a:t>
            </a:r>
            <a:r>
              <a:rPr lang="en-US" sz="2000" b="1" dirty="0">
                <a:solidFill>
                  <a:schemeClr val="bg2"/>
                </a:solidFill>
              </a:rPr>
              <a:t>Running configuration</a:t>
            </a:r>
            <a:r>
              <a:rPr lang="en-US" sz="2000" dirty="0">
                <a:solidFill>
                  <a:schemeClr val="bg2"/>
                </a:solidFill>
              </a:rPr>
              <a:t>. RAM loses all of its content when the device is powered off or restarted. </a:t>
            </a:r>
          </a:p>
          <a:p>
            <a:pPr>
              <a:spcBef>
                <a:spcPts val="300"/>
              </a:spcBef>
              <a:buClrTx/>
              <a:buSzPct val="100000"/>
            </a:pPr>
            <a:r>
              <a:rPr lang="en-US" sz="2000" dirty="0"/>
              <a:t>To</a:t>
            </a:r>
            <a:r>
              <a:rPr lang="en-US" sz="2000" dirty="0">
                <a:solidFill>
                  <a:schemeClr val="bg2"/>
                </a:solidFill>
              </a:rPr>
              <a:t> keep the running configuration, save </a:t>
            </a:r>
            <a:r>
              <a:rPr lang="en-US" sz="2000" dirty="0"/>
              <a:t>it in NVRAM (non-volatile RAM) as</a:t>
            </a:r>
            <a:r>
              <a:rPr lang="en-US" sz="2000" dirty="0">
                <a:solidFill>
                  <a:schemeClr val="bg2"/>
                </a:solidFill>
              </a:rPr>
              <a:t> </a:t>
            </a:r>
            <a:r>
              <a:rPr lang="en-US" sz="2000" b="1" dirty="0">
                <a:solidFill>
                  <a:schemeClr val="bg2"/>
                </a:solidFill>
              </a:rPr>
              <a:t>Startup configuration, </a:t>
            </a:r>
            <a:r>
              <a:rPr lang="en-US" sz="2000" dirty="0">
                <a:solidFill>
                  <a:schemeClr val="bg2"/>
                </a:solidFill>
              </a:rPr>
              <a:t>which will be </a:t>
            </a:r>
            <a:r>
              <a:rPr lang="en-US" sz="2000" dirty="0"/>
              <a:t>loaded into RAM as running configuration </a:t>
            </a:r>
            <a:r>
              <a:rPr lang="en-US" sz="2000" dirty="0">
                <a:solidFill>
                  <a:schemeClr val="bg2"/>
                </a:solidFill>
              </a:rPr>
              <a:t>upon startup or reboot</a:t>
            </a:r>
            <a:r>
              <a:rPr lang="en-US" sz="2000" dirty="0"/>
              <a:t> the device.</a:t>
            </a:r>
          </a:p>
          <a:p>
            <a:pPr marL="177800" lvl="1">
              <a:spcBef>
                <a:spcPts val="0"/>
              </a:spcBef>
              <a:buClrTx/>
              <a:buSzPct val="100000"/>
            </a:pPr>
            <a:r>
              <a:rPr lang="en-US" dirty="0">
                <a:latin typeface="Courier New" panose="02070309020205020404" pitchFamily="49" charset="0"/>
                <a:cs typeface="Courier New" panose="02070309020205020404" pitchFamily="49" charset="0"/>
              </a:rPr>
              <a:t>          Switch# </a:t>
            </a:r>
            <a:r>
              <a:rPr lang="en-US" b="1" dirty="0">
                <a:latin typeface="Courier New" panose="02070309020205020404" pitchFamily="49" charset="0"/>
                <a:cs typeface="Courier New" panose="02070309020205020404" pitchFamily="49" charset="0"/>
              </a:rPr>
              <a:t>copy running-config startup-config</a:t>
            </a:r>
            <a:endParaRPr lang="en-US" dirty="0"/>
          </a:p>
          <a:p>
            <a:pPr>
              <a:spcBef>
                <a:spcPts val="0"/>
              </a:spcBef>
            </a:pPr>
            <a:r>
              <a:rPr lang="en-US" sz="2000" dirty="0"/>
              <a:t>If do not want to keep the current running configuration:</a:t>
            </a:r>
          </a:p>
          <a:p>
            <a:pPr marL="468000" lvl="1" indent="-252000">
              <a:spcBef>
                <a:spcPts val="300"/>
              </a:spcBef>
              <a:buClrTx/>
              <a:buFont typeface="Courier New" panose="02070309020205020404" pitchFamily="49" charset="0"/>
              <a:buChar char="o"/>
            </a:pPr>
            <a:r>
              <a:rPr lang="en-US" dirty="0"/>
              <a:t>Restore the device to its previous configuration by removing the changed commands individually; </a:t>
            </a:r>
            <a:r>
              <a:rPr lang="en-US" b="1" dirty="0"/>
              <a:t>Or</a:t>
            </a:r>
          </a:p>
          <a:p>
            <a:pPr marL="468000" lvl="1" indent="-252000">
              <a:spcBef>
                <a:spcPts val="300"/>
              </a:spcBef>
              <a:buClrTx/>
              <a:buFont typeface="Courier New" panose="02070309020205020404" pitchFamily="49" charset="0"/>
              <a:buChar char="o"/>
            </a:pPr>
            <a:r>
              <a:rPr lang="en-US" dirty="0"/>
              <a:t>Copy the startup configuration file to the running configuration and reload the device from privileged EXEC mode:</a:t>
            </a:r>
          </a:p>
          <a:p>
            <a:pPr marL="504000" lvl="1">
              <a:lnSpc>
                <a:spcPct val="90000"/>
              </a:lnSpc>
              <a:spcBef>
                <a:spcPts val="0"/>
              </a:spcBef>
            </a:pPr>
            <a:r>
              <a:rPr lang="en-US" sz="1600" dirty="0">
                <a:latin typeface="Courier New" panose="02070309020205020404" pitchFamily="49" charset="0"/>
                <a:cs typeface="Courier New" panose="02070309020205020404" pitchFamily="49" charset="0"/>
              </a:rPr>
              <a:t>Switch# </a:t>
            </a:r>
            <a:r>
              <a:rPr lang="en-US" sz="1600" b="1" dirty="0">
                <a:latin typeface="Courier New" panose="02070309020205020404" pitchFamily="49" charset="0"/>
                <a:cs typeface="Courier New" panose="02070309020205020404" pitchFamily="49" charset="0"/>
              </a:rPr>
              <a:t>copy startup-config running-config</a:t>
            </a:r>
            <a:r>
              <a:rPr lang="en-US" sz="1600" dirty="0">
                <a:latin typeface="Courier New" panose="02070309020205020404" pitchFamily="49" charset="0"/>
                <a:cs typeface="Courier New" panose="02070309020205020404" pitchFamily="49" charset="0"/>
              </a:rPr>
              <a:t> </a:t>
            </a:r>
          </a:p>
          <a:p>
            <a:pPr marL="504000" lvl="1">
              <a:lnSpc>
                <a:spcPct val="90000"/>
              </a:lnSpc>
              <a:spcBef>
                <a:spcPts val="0"/>
              </a:spcBef>
            </a:pPr>
            <a:r>
              <a:rPr lang="en-US" sz="1600" dirty="0">
                <a:latin typeface="Courier New" panose="02070309020205020404" pitchFamily="49" charset="0"/>
                <a:cs typeface="Courier New" panose="02070309020205020404" pitchFamily="49" charset="0"/>
              </a:rPr>
              <a:t>Switch# </a:t>
            </a:r>
            <a:r>
              <a:rPr lang="en-US" sz="1600" b="1" dirty="0">
                <a:latin typeface="Courier New" panose="02070309020205020404" pitchFamily="49" charset="0"/>
                <a:cs typeface="Courier New" panose="02070309020205020404" pitchFamily="49" charset="0"/>
              </a:rPr>
              <a:t>reload</a:t>
            </a:r>
            <a:endParaRPr lang="en-US" sz="1600" dirty="0">
              <a:latin typeface="Courier New" panose="02070309020205020404" pitchFamily="49" charset="0"/>
              <a:cs typeface="Courier New" panose="02070309020205020404" pitchFamily="49" charset="0"/>
            </a:endParaRPr>
          </a:p>
          <a:p>
            <a:pPr marL="504000" lvl="1">
              <a:lnSpc>
                <a:spcPct val="90000"/>
              </a:lnSpc>
              <a:spcBef>
                <a:spcPts val="0"/>
              </a:spcBef>
            </a:pPr>
            <a:r>
              <a:rPr lang="en-US" sz="1600" dirty="0">
                <a:latin typeface="Courier New" panose="02070309020205020404" pitchFamily="49" charset="0"/>
                <a:cs typeface="Courier New" panose="02070309020205020404" pitchFamily="49" charset="0"/>
              </a:rPr>
              <a:t>System configuration has been modified. Save? [yes/no]: </a:t>
            </a:r>
            <a:r>
              <a:rPr lang="en-US" sz="1600" dirty="0">
                <a:cs typeface="Courier New" panose="02070309020205020404" pitchFamily="49" charset="0"/>
              </a:rPr>
              <a:t>(enter no)</a:t>
            </a:r>
          </a:p>
          <a:p>
            <a:pPr marL="504000" lvl="1">
              <a:lnSpc>
                <a:spcPct val="90000"/>
              </a:lnSpc>
              <a:spcBef>
                <a:spcPts val="0"/>
              </a:spcBef>
            </a:pPr>
            <a:r>
              <a:rPr lang="en-US" sz="1600" dirty="0">
                <a:latin typeface="Courier New" panose="02070309020205020404" pitchFamily="49" charset="0"/>
                <a:cs typeface="Courier New" panose="02070309020205020404" pitchFamily="49" charset="0"/>
              </a:rPr>
              <a:t>Proceed with reload? [confirm]  </a:t>
            </a:r>
            <a:r>
              <a:rPr lang="en-US" sz="1600" dirty="0">
                <a:cs typeface="Courier New" panose="02070309020205020404" pitchFamily="49" charset="0"/>
              </a:rPr>
              <a:t>(press enter to confirm)</a:t>
            </a:r>
          </a:p>
          <a:p>
            <a:pPr marL="288000" indent="-285750">
              <a:spcBef>
                <a:spcPts val="300"/>
              </a:spcBef>
              <a:defRPr/>
            </a:pPr>
            <a:r>
              <a:rPr lang="en-US" sz="2000" b="1" dirty="0">
                <a:cs typeface="Arial" pitchFamily="34" charset="0"/>
              </a:rPr>
              <a:t>Note</a:t>
            </a:r>
            <a:r>
              <a:rPr lang="en-US" sz="2000" dirty="0">
                <a:cs typeface="Arial" pitchFamily="34" charset="0"/>
              </a:rPr>
              <a:t>: If have done </a:t>
            </a:r>
            <a:r>
              <a:rPr lang="en-US" sz="1800" dirty="0">
                <a:latin typeface="Courier New" panose="02070309020205020404" pitchFamily="49" charset="0"/>
                <a:cs typeface="Courier New" panose="02070309020205020404" pitchFamily="49" charset="0"/>
              </a:rPr>
              <a:t>copy running-config startup-config </a:t>
            </a:r>
            <a:r>
              <a:rPr lang="en-US" sz="2000" dirty="0">
                <a:cs typeface="Arial" pitchFamily="34" charset="0"/>
              </a:rPr>
              <a:t>before reloading, have to firstly issue </a:t>
            </a:r>
            <a:r>
              <a:rPr lang="en-US" sz="1800" dirty="0">
                <a:latin typeface="Courier New" panose="02070309020205020404" pitchFamily="49" charset="0"/>
                <a:cs typeface="Courier New" panose="02070309020205020404" pitchFamily="49" charset="0"/>
              </a:rPr>
              <a:t>erase startup-config</a:t>
            </a:r>
            <a:r>
              <a:rPr lang="en-US" sz="2000" dirty="0">
                <a:cs typeface="Arial" pitchFamily="34" charset="0"/>
              </a:rPr>
              <a:t>, then </a:t>
            </a:r>
            <a:r>
              <a:rPr lang="en-US" sz="1800" dirty="0">
                <a:latin typeface="Courier New" panose="02070309020205020404" pitchFamily="49" charset="0"/>
                <a:cs typeface="Courier New" panose="02070309020205020404" pitchFamily="49" charset="0"/>
              </a:rPr>
              <a:t>reload</a:t>
            </a:r>
            <a:r>
              <a:rPr lang="en-US" sz="2000" dirty="0">
                <a:cs typeface="Arial" pitchFamily="34" charset="0"/>
              </a:rPr>
              <a:t> (for a switch, may also need issue </a:t>
            </a:r>
            <a:r>
              <a:rPr lang="en-US" sz="1800" dirty="0">
                <a:latin typeface="Courier New" panose="02070309020205020404" pitchFamily="49" charset="0"/>
                <a:cs typeface="Courier New" panose="02070309020205020404" pitchFamily="49" charset="0"/>
              </a:rPr>
              <a:t>delete vlan.dat </a:t>
            </a:r>
            <a:r>
              <a:rPr lang="en-US" sz="2000" dirty="0">
                <a:cs typeface="Arial" pitchFamily="34" charset="0"/>
              </a:rPr>
              <a:t>before </a:t>
            </a:r>
            <a:r>
              <a:rPr lang="en-US" sz="1800" dirty="0">
                <a:latin typeface="Courier New" panose="02070309020205020404" pitchFamily="49" charset="0"/>
                <a:cs typeface="Courier New" panose="02070309020205020404" pitchFamily="49" charset="0"/>
              </a:rPr>
              <a:t>reload</a:t>
            </a:r>
            <a:r>
              <a:rPr lang="en-US" sz="2000" dirty="0">
                <a:cs typeface="Arial" pitchFamily="34" charset="0"/>
              </a:rPr>
              <a:t>)</a:t>
            </a:r>
          </a:p>
          <a:p>
            <a:pPr lvl="1">
              <a:buClrTx/>
            </a:pPr>
            <a:endParaRPr lang="en-US" dirty="0"/>
          </a:p>
        </p:txBody>
      </p:sp>
    </p:spTree>
    <p:extLst>
      <p:ext uri="{BB962C8B-B14F-4D97-AF65-F5344CB8AC3E}">
        <p14:creationId xmlns:p14="http://schemas.microsoft.com/office/powerpoint/2010/main" val="409496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7569" y="115948"/>
            <a:ext cx="8588861" cy="838200"/>
          </a:xfrm>
        </p:spPr>
        <p:txBody>
          <a:bodyPr/>
          <a:lstStyle/>
          <a:p>
            <a:r>
              <a:rPr lang="en-US" dirty="0"/>
              <a:t>IP Addresses</a:t>
            </a:r>
          </a:p>
        </p:txBody>
      </p:sp>
      <p:sp>
        <p:nvSpPr>
          <p:cNvPr id="6" name="Text Placeholder 6"/>
          <p:cNvSpPr txBox="1">
            <a:spLocks/>
          </p:cNvSpPr>
          <p:nvPr/>
        </p:nvSpPr>
        <p:spPr>
          <a:xfrm>
            <a:off x="277569" y="1144541"/>
            <a:ext cx="5476629" cy="488179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00"/>
              </a:spcBef>
            </a:pPr>
            <a:r>
              <a:rPr lang="en-AU" dirty="0">
                <a:solidFill>
                  <a:schemeClr val="bg2"/>
                </a:solidFill>
              </a:rPr>
              <a:t>Each </a:t>
            </a:r>
            <a:r>
              <a:rPr lang="en-AU" b="1" dirty="0">
                <a:solidFill>
                  <a:schemeClr val="bg2"/>
                </a:solidFill>
              </a:rPr>
              <a:t>end device </a:t>
            </a:r>
            <a:r>
              <a:rPr lang="en-AU" dirty="0">
                <a:solidFill>
                  <a:schemeClr val="bg2"/>
                </a:solidFill>
              </a:rPr>
              <a:t>on a network must be configured with an IP address</a:t>
            </a:r>
          </a:p>
          <a:p>
            <a:pPr>
              <a:spcBef>
                <a:spcPts val="400"/>
              </a:spcBef>
            </a:pPr>
            <a:r>
              <a:rPr lang="en-AU" dirty="0">
                <a:solidFill>
                  <a:schemeClr val="bg2"/>
                </a:solidFill>
              </a:rPr>
              <a:t>Each </a:t>
            </a:r>
            <a:r>
              <a:rPr lang="en-AU" b="1" dirty="0">
                <a:solidFill>
                  <a:schemeClr val="bg2"/>
                </a:solidFill>
              </a:rPr>
              <a:t>router interface </a:t>
            </a:r>
            <a:r>
              <a:rPr lang="en-AU" dirty="0">
                <a:solidFill>
                  <a:schemeClr val="bg2"/>
                </a:solidFill>
              </a:rPr>
              <a:t>requires an IP address to route traffic.</a:t>
            </a:r>
          </a:p>
          <a:p>
            <a:pPr>
              <a:spcBef>
                <a:spcPts val="400"/>
              </a:spcBef>
            </a:pPr>
            <a:r>
              <a:rPr lang="en-AU" dirty="0">
                <a:solidFill>
                  <a:schemeClr val="bg2"/>
                </a:solidFill>
              </a:rPr>
              <a:t>A switch does not need an IP address to work (for </a:t>
            </a:r>
            <a:r>
              <a:rPr lang="en-US" dirty="0">
                <a:solidFill>
                  <a:schemeClr val="bg2"/>
                </a:solidFill>
              </a:rPr>
              <a:t>devices to connect to it)</a:t>
            </a:r>
            <a:r>
              <a:rPr lang="en-AU" dirty="0">
                <a:solidFill>
                  <a:schemeClr val="bg2"/>
                </a:solidFill>
              </a:rPr>
              <a:t>, </a:t>
            </a:r>
          </a:p>
          <a:p>
            <a:pPr lvl="1">
              <a:spcBef>
                <a:spcPts val="400"/>
              </a:spcBef>
            </a:pPr>
            <a:r>
              <a:rPr lang="en-AU" sz="2200" dirty="0">
                <a:solidFill>
                  <a:schemeClr val="bg2"/>
                </a:solidFill>
              </a:rPr>
              <a:t>but </a:t>
            </a:r>
          </a:p>
          <a:p>
            <a:pPr marL="692150" lvl="1" indent="-285750">
              <a:spcBef>
                <a:spcPts val="400"/>
              </a:spcBef>
              <a:buClrTx/>
              <a:buFont typeface="Courier New" panose="02070309020205020404" pitchFamily="49" charset="0"/>
              <a:buChar char="o"/>
            </a:pPr>
            <a:r>
              <a:rPr lang="en-AU" dirty="0">
                <a:solidFill>
                  <a:schemeClr val="bg2"/>
                </a:solidFill>
              </a:rPr>
              <a:t>For a </a:t>
            </a:r>
            <a:r>
              <a:rPr lang="en-AU" b="1" dirty="0">
                <a:solidFill>
                  <a:schemeClr val="bg2"/>
                </a:solidFill>
              </a:rPr>
              <a:t>SVI</a:t>
            </a:r>
            <a:r>
              <a:rPr lang="en-AU" dirty="0">
                <a:solidFill>
                  <a:schemeClr val="bg2"/>
                </a:solidFill>
              </a:rPr>
              <a:t> (</a:t>
            </a:r>
            <a:r>
              <a:rPr lang="en-AU" b="1" dirty="0">
                <a:solidFill>
                  <a:schemeClr val="bg2"/>
                </a:solidFill>
              </a:rPr>
              <a:t>Switch Virtual Interface</a:t>
            </a:r>
            <a:r>
              <a:rPr lang="en-AU" dirty="0">
                <a:solidFill>
                  <a:schemeClr val="bg2"/>
                </a:solidFill>
              </a:rPr>
              <a:t>) on a switch to work, an IP address must be assigned to it.</a:t>
            </a:r>
            <a:endParaRPr lang="en-US" dirty="0">
              <a:solidFill>
                <a:schemeClr val="bg2"/>
              </a:solidFill>
            </a:endParaRPr>
          </a:p>
          <a:p>
            <a:pPr marL="692150" lvl="1" indent="-285750">
              <a:spcBef>
                <a:spcPts val="400"/>
              </a:spcBef>
              <a:buClrTx/>
              <a:buFont typeface="Courier New" panose="02070309020205020404" pitchFamily="49" charset="0"/>
              <a:buChar char="o"/>
            </a:pPr>
            <a:r>
              <a:rPr lang="en-US" dirty="0">
                <a:solidFill>
                  <a:schemeClr val="bg2"/>
                </a:solidFill>
              </a:rPr>
              <a:t>SVI provides a means to remotely connect to and manage a switch over a network via </a:t>
            </a:r>
            <a:r>
              <a:rPr lang="en-AU" dirty="0">
                <a:solidFill>
                  <a:schemeClr val="bg2"/>
                </a:solidFill>
              </a:rPr>
              <a:t>a </a:t>
            </a:r>
            <a:r>
              <a:rPr lang="en-AU" b="1" dirty="0">
                <a:solidFill>
                  <a:schemeClr val="bg2"/>
                </a:solidFill>
              </a:rPr>
              <a:t>telnet </a:t>
            </a:r>
            <a:r>
              <a:rPr lang="en-AU" dirty="0">
                <a:solidFill>
                  <a:schemeClr val="bg2"/>
                </a:solidFill>
              </a:rPr>
              <a:t>or </a:t>
            </a:r>
            <a:r>
              <a:rPr lang="en-AU" b="1" dirty="0" err="1">
                <a:solidFill>
                  <a:schemeClr val="bg2"/>
                </a:solidFill>
              </a:rPr>
              <a:t>ssh</a:t>
            </a:r>
            <a:r>
              <a:rPr lang="en-AU" dirty="0">
                <a:solidFill>
                  <a:schemeClr val="bg2"/>
                </a:solidFill>
              </a:rPr>
              <a:t> connection</a:t>
            </a:r>
            <a:r>
              <a:rPr lang="en-US" dirty="0">
                <a:solidFill>
                  <a:schemeClr val="bg2"/>
                </a:solidFill>
              </a:rPr>
              <a:t> </a:t>
            </a:r>
          </a:p>
          <a:p>
            <a:pPr marL="692150" lvl="1" indent="-285750">
              <a:spcBef>
                <a:spcPts val="400"/>
              </a:spcBef>
              <a:buClrTx/>
              <a:buFont typeface="Courier New" panose="02070309020205020404" pitchFamily="49" charset="0"/>
              <a:buChar char="o"/>
            </a:pPr>
            <a:r>
              <a:rPr lang="en-US" dirty="0">
                <a:solidFill>
                  <a:schemeClr val="bg2"/>
                </a:solidFill>
              </a:rPr>
              <a:t>A switch has one or more SVIs implemented as a piece of software, not a physical port</a:t>
            </a:r>
          </a:p>
          <a:p>
            <a:pPr marL="692150" lvl="1" indent="-285750">
              <a:spcBef>
                <a:spcPts val="400"/>
              </a:spcBef>
              <a:buClrTx/>
              <a:buFont typeface="Courier New" panose="02070309020205020404" pitchFamily="49" charset="0"/>
              <a:buChar char="o"/>
            </a:pPr>
            <a:endParaRPr lang="en-US" dirty="0">
              <a:solidFill>
                <a:schemeClr val="bg2"/>
              </a:solidFill>
            </a:endParaRPr>
          </a:p>
          <a:p>
            <a:pPr lvl="1"/>
            <a:endParaRPr lang="en-US" sz="16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866" y="954148"/>
            <a:ext cx="2312896" cy="267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5815523" y="3974043"/>
            <a:ext cx="2989582" cy="838200"/>
          </a:xfrm>
          <a:prstGeom prst="rect">
            <a:avLst/>
          </a:prstGeom>
        </p:spPr>
      </p:pic>
      <p:pic>
        <p:nvPicPr>
          <p:cNvPr id="7" name="Picture 6"/>
          <p:cNvPicPr>
            <a:picLocks noChangeAspect="1"/>
          </p:cNvPicPr>
          <p:nvPr/>
        </p:nvPicPr>
        <p:blipFill>
          <a:blip r:embed="rId5"/>
          <a:stretch>
            <a:fillRect/>
          </a:stretch>
        </p:blipFill>
        <p:spPr>
          <a:xfrm>
            <a:off x="5765074" y="5161418"/>
            <a:ext cx="3101356" cy="1030662"/>
          </a:xfrm>
          <a:prstGeom prst="rect">
            <a:avLst/>
          </a:prstGeom>
        </p:spPr>
      </p:pic>
    </p:spTree>
    <p:extLst>
      <p:ext uri="{BB962C8B-B14F-4D97-AF65-F5344CB8AC3E}">
        <p14:creationId xmlns:p14="http://schemas.microsoft.com/office/powerpoint/2010/main" val="33465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7569" y="29151"/>
            <a:ext cx="8588861" cy="838200"/>
          </a:xfrm>
        </p:spPr>
        <p:txBody>
          <a:bodyPr/>
          <a:lstStyle/>
          <a:p>
            <a:r>
              <a:rPr lang="en-US" dirty="0"/>
              <a:t>IP Address Configuration for End Devices</a:t>
            </a:r>
          </a:p>
        </p:txBody>
      </p:sp>
      <p:sp>
        <p:nvSpPr>
          <p:cNvPr id="6" name="Text Placeholder 6"/>
          <p:cNvSpPr txBox="1">
            <a:spLocks/>
          </p:cNvSpPr>
          <p:nvPr/>
        </p:nvSpPr>
        <p:spPr>
          <a:xfrm>
            <a:off x="738180" y="909107"/>
            <a:ext cx="2982398" cy="581020"/>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Manually Assigning IP Address Information</a:t>
            </a:r>
          </a:p>
        </p:txBody>
      </p:sp>
      <p:grpSp>
        <p:nvGrpSpPr>
          <p:cNvPr id="2" name="Group 1">
            <a:extLst>
              <a:ext uri="{FF2B5EF4-FFF2-40B4-BE49-F238E27FC236}">
                <a16:creationId xmlns:a16="http://schemas.microsoft.com/office/drawing/2014/main" id="{79B1850F-A59D-472C-90AB-5AE61DD749C9}"/>
              </a:ext>
            </a:extLst>
          </p:cNvPr>
          <p:cNvGrpSpPr/>
          <p:nvPr/>
        </p:nvGrpSpPr>
        <p:grpSpPr>
          <a:xfrm>
            <a:off x="707677" y="1470101"/>
            <a:ext cx="2796322" cy="3208846"/>
            <a:chOff x="4765617" y="2049054"/>
            <a:chExt cx="3618765" cy="4178618"/>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617" y="2049054"/>
              <a:ext cx="3618765" cy="4178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961353" y="3619671"/>
              <a:ext cx="1613647" cy="197597"/>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p:cNvSpPr/>
            <p:nvPr/>
          </p:nvSpPr>
          <p:spPr>
            <a:xfrm>
              <a:off x="4961353" y="3817268"/>
              <a:ext cx="1613647" cy="197597"/>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p:cNvSpPr/>
            <p:nvPr/>
          </p:nvSpPr>
          <p:spPr>
            <a:xfrm>
              <a:off x="4961353" y="4014865"/>
              <a:ext cx="1613647" cy="286498"/>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11" name="Group 10">
            <a:extLst>
              <a:ext uri="{FF2B5EF4-FFF2-40B4-BE49-F238E27FC236}">
                <a16:creationId xmlns:a16="http://schemas.microsoft.com/office/drawing/2014/main" id="{50645938-923C-4152-B0A3-3E0B9C4EA04B}"/>
              </a:ext>
            </a:extLst>
          </p:cNvPr>
          <p:cNvGrpSpPr/>
          <p:nvPr/>
        </p:nvGrpSpPr>
        <p:grpSpPr>
          <a:xfrm>
            <a:off x="4766979" y="1435816"/>
            <a:ext cx="2796322" cy="3208846"/>
            <a:chOff x="4826616" y="1493311"/>
            <a:chExt cx="3682683" cy="4294303"/>
          </a:xfrm>
        </p:grpSpPr>
        <p:pic>
          <p:nvPicPr>
            <p:cNvPr id="13" name="Picture 2">
              <a:extLst>
                <a:ext uri="{FF2B5EF4-FFF2-40B4-BE49-F238E27FC236}">
                  <a16:creationId xmlns:a16="http://schemas.microsoft.com/office/drawing/2014/main" id="{3C07629D-D28E-41C2-A08A-FCD237932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616" y="1493311"/>
              <a:ext cx="3682683" cy="429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a:extLst>
                <a:ext uri="{FF2B5EF4-FFF2-40B4-BE49-F238E27FC236}">
                  <a16:creationId xmlns:a16="http://schemas.microsoft.com/office/drawing/2014/main" id="{7FE22D6B-5BE6-4774-9948-B4B53F72A979}"/>
                </a:ext>
              </a:extLst>
            </p:cNvPr>
            <p:cNvSpPr/>
            <p:nvPr/>
          </p:nvSpPr>
          <p:spPr>
            <a:xfrm>
              <a:off x="5182675" y="2646069"/>
              <a:ext cx="1834534" cy="243889"/>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Rectangle 14">
              <a:extLst>
                <a:ext uri="{FF2B5EF4-FFF2-40B4-BE49-F238E27FC236}">
                  <a16:creationId xmlns:a16="http://schemas.microsoft.com/office/drawing/2014/main" id="{AF3136B0-7C39-4531-B5C4-5DE50871654F}"/>
                </a:ext>
              </a:extLst>
            </p:cNvPr>
            <p:cNvSpPr/>
            <p:nvPr/>
          </p:nvSpPr>
          <p:spPr>
            <a:xfrm>
              <a:off x="5182675" y="3942531"/>
              <a:ext cx="1981297" cy="222105"/>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6" name="Text Placeholder 6">
            <a:extLst>
              <a:ext uri="{FF2B5EF4-FFF2-40B4-BE49-F238E27FC236}">
                <a16:creationId xmlns:a16="http://schemas.microsoft.com/office/drawing/2014/main" id="{C77C928E-45AC-4B21-9A3F-0AB4B0DD082A}"/>
              </a:ext>
            </a:extLst>
          </p:cNvPr>
          <p:cNvSpPr txBox="1">
            <a:spLocks/>
          </p:cNvSpPr>
          <p:nvPr/>
        </p:nvSpPr>
        <p:spPr>
          <a:xfrm>
            <a:off x="3867911" y="871736"/>
            <a:ext cx="4851186" cy="703744"/>
          </a:xfrm>
          <a:prstGeom prst="rect">
            <a:avLst/>
          </a:prstGeom>
        </p:spPr>
        <p:txBody>
          <a:bodyPr/>
          <a:lstStyle>
            <a:lvl1pPr marL="228600" indent="-228600" algn="l" defTabSz="914400" rtl="0" eaLnBrk="1" latinLnBrk="0" hangingPunct="1">
              <a:lnSpc>
                <a:spcPct val="95000"/>
              </a:lnSpc>
              <a:spcBef>
                <a:spcPts val="1440"/>
              </a:spcBef>
              <a:buClr>
                <a:srgbClr val="493B93"/>
              </a:buClr>
              <a:buSzPct val="90000"/>
              <a:buFont typeface="Arial" pitchFamily="34" charset="0"/>
              <a:buChar char="•"/>
              <a:tabLst/>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435153"/>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AU" sz="1800" dirty="0"/>
              <a:t>Automatic IP address configuration by DHCP (Dynamic Host Configuration Protocol) </a:t>
            </a:r>
            <a:endParaRPr lang="en-US" sz="1800" dirty="0"/>
          </a:p>
        </p:txBody>
      </p:sp>
      <p:sp>
        <p:nvSpPr>
          <p:cNvPr id="3" name="Rectangle 2">
            <a:extLst>
              <a:ext uri="{FF2B5EF4-FFF2-40B4-BE49-F238E27FC236}">
                <a16:creationId xmlns:a16="http://schemas.microsoft.com/office/drawing/2014/main" id="{78E8E5AD-7801-454F-9871-424654A5598F}"/>
              </a:ext>
            </a:extLst>
          </p:cNvPr>
          <p:cNvSpPr/>
          <p:nvPr/>
        </p:nvSpPr>
        <p:spPr>
          <a:xfrm>
            <a:off x="299421" y="5164282"/>
            <a:ext cx="3941152" cy="1015663"/>
          </a:xfrm>
          <a:prstGeom prst="rect">
            <a:avLst/>
          </a:prstGeom>
        </p:spPr>
        <p:txBody>
          <a:bodyPr wrap="square">
            <a:spAutoFit/>
          </a:bodyPr>
          <a:lstStyle/>
          <a:p>
            <a:pPr marL="342900" lvl="0" indent="-342900">
              <a:spcBef>
                <a:spcPts val="400"/>
              </a:spcBef>
              <a:buFont typeface="Arial" panose="020B0604020202020204" pitchFamily="34" charset="0"/>
              <a:buChar char="•"/>
            </a:pPr>
            <a:r>
              <a:rPr lang="en-AU" sz="2000" dirty="0">
                <a:solidFill>
                  <a:schemeClr val="bg2"/>
                </a:solidFill>
              </a:rPr>
              <a:t>Can verify PC IP configuration using the </a:t>
            </a:r>
            <a:r>
              <a:rPr lang="en-AU" sz="2000" b="1" dirty="0">
                <a:solidFill>
                  <a:schemeClr val="bg2"/>
                </a:solidFill>
              </a:rPr>
              <a:t>ipconfig</a:t>
            </a:r>
            <a:r>
              <a:rPr lang="en-AU" sz="2000" dirty="0">
                <a:solidFill>
                  <a:schemeClr val="bg2"/>
                </a:solidFill>
              </a:rPr>
              <a:t> command in a </a:t>
            </a:r>
            <a:r>
              <a:rPr lang="en-AU" sz="2000" b="1" dirty="0" err="1">
                <a:solidFill>
                  <a:schemeClr val="bg2"/>
                </a:solidFill>
              </a:rPr>
              <a:t>cmd</a:t>
            </a:r>
            <a:r>
              <a:rPr lang="en-AU" sz="2000" dirty="0">
                <a:solidFill>
                  <a:schemeClr val="bg2"/>
                </a:solidFill>
              </a:rPr>
              <a:t> window</a:t>
            </a:r>
          </a:p>
        </p:txBody>
      </p:sp>
      <p:grpSp>
        <p:nvGrpSpPr>
          <p:cNvPr id="17" name="Group 16">
            <a:extLst>
              <a:ext uri="{FF2B5EF4-FFF2-40B4-BE49-F238E27FC236}">
                <a16:creationId xmlns:a16="http://schemas.microsoft.com/office/drawing/2014/main" id="{88A0ADF0-8CE3-4583-8F91-931C90150EBE}"/>
              </a:ext>
            </a:extLst>
          </p:cNvPr>
          <p:cNvGrpSpPr/>
          <p:nvPr/>
        </p:nvGrpSpPr>
        <p:grpSpPr>
          <a:xfrm>
            <a:off x="4377401" y="4810349"/>
            <a:ext cx="4105861" cy="1566172"/>
            <a:chOff x="2326621" y="1816535"/>
            <a:chExt cx="4934791" cy="1999932"/>
          </a:xfrm>
        </p:grpSpPr>
        <p:pic>
          <p:nvPicPr>
            <p:cNvPr id="18" name="Picture 17">
              <a:extLst>
                <a:ext uri="{FF2B5EF4-FFF2-40B4-BE49-F238E27FC236}">
                  <a16:creationId xmlns:a16="http://schemas.microsoft.com/office/drawing/2014/main" id="{B29A7631-C2AF-4613-98A1-9BB5461AB4A7}"/>
                </a:ext>
              </a:extLst>
            </p:cNvPr>
            <p:cNvPicPr>
              <a:picLocks noChangeAspect="1"/>
            </p:cNvPicPr>
            <p:nvPr/>
          </p:nvPicPr>
          <p:blipFill>
            <a:blip r:embed="rId5"/>
            <a:stretch>
              <a:fillRect/>
            </a:stretch>
          </p:blipFill>
          <p:spPr>
            <a:xfrm>
              <a:off x="2326621" y="1816535"/>
              <a:ext cx="4934791" cy="1999932"/>
            </a:xfrm>
            <a:prstGeom prst="rect">
              <a:avLst/>
            </a:prstGeom>
          </p:spPr>
        </p:pic>
        <p:sp>
          <p:nvSpPr>
            <p:cNvPr id="19" name="Rectangle 18">
              <a:extLst>
                <a:ext uri="{FF2B5EF4-FFF2-40B4-BE49-F238E27FC236}">
                  <a16:creationId xmlns:a16="http://schemas.microsoft.com/office/drawing/2014/main" id="{35A0C36F-40AF-457C-B9E9-EE2EA35202FA}"/>
                </a:ext>
              </a:extLst>
            </p:cNvPr>
            <p:cNvSpPr/>
            <p:nvPr/>
          </p:nvSpPr>
          <p:spPr>
            <a:xfrm>
              <a:off x="2326621" y="2090699"/>
              <a:ext cx="1255675" cy="179165"/>
            </a:xfrm>
            <a:prstGeom prst="rect">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Tree>
    <p:extLst>
      <p:ext uri="{BB962C8B-B14F-4D97-AF65-F5344CB8AC3E}">
        <p14:creationId xmlns:p14="http://schemas.microsoft.com/office/powerpoint/2010/main" val="408632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77055" y="107054"/>
            <a:ext cx="8588861" cy="838200"/>
          </a:xfrm>
        </p:spPr>
        <p:txBody>
          <a:bodyPr/>
          <a:lstStyle/>
          <a:p>
            <a:r>
              <a:rPr lang="en-US" dirty="0"/>
              <a:t>Switch Virtual Interface (SVI) Configuration</a:t>
            </a:r>
          </a:p>
        </p:txBody>
      </p:sp>
      <p:sp>
        <p:nvSpPr>
          <p:cNvPr id="5" name="Text Placeholder 4"/>
          <p:cNvSpPr>
            <a:spLocks noGrp="1"/>
          </p:cNvSpPr>
          <p:nvPr>
            <p:ph type="body" sz="quarter" idx="10"/>
          </p:nvPr>
        </p:nvSpPr>
        <p:spPr>
          <a:xfrm>
            <a:off x="323729" y="1075053"/>
            <a:ext cx="8577072" cy="4776211"/>
          </a:xfrm>
        </p:spPr>
        <p:txBody>
          <a:bodyPr/>
          <a:lstStyle/>
          <a:p>
            <a:pPr>
              <a:spcBef>
                <a:spcPts val="300"/>
              </a:spcBef>
              <a:buClrTx/>
              <a:buSzPct val="100000"/>
            </a:pPr>
            <a:r>
              <a:rPr lang="en-AU" dirty="0"/>
              <a:t>Each switch comes with one SVI appearing in the default configuration. The default SVI is interface VLAN1.</a:t>
            </a:r>
          </a:p>
          <a:p>
            <a:pPr>
              <a:spcBef>
                <a:spcPts val="300"/>
              </a:spcBef>
              <a:buClrTx/>
              <a:buSzPct val="100000"/>
            </a:pPr>
            <a:r>
              <a:rPr lang="en-AU" dirty="0">
                <a:cs typeface="Arial" charset="0"/>
              </a:rPr>
              <a:t>To configure a switch’s SVI:</a:t>
            </a:r>
          </a:p>
          <a:p>
            <a:pPr>
              <a:spcBef>
                <a:spcPts val="300"/>
              </a:spcBef>
              <a:buClrTx/>
              <a:buSzPct val="100000"/>
            </a:pPr>
            <a:endParaRPr lang="en-AU" sz="2400" dirty="0">
              <a:cs typeface="Arial" charset="0"/>
            </a:endParaRPr>
          </a:p>
          <a:p>
            <a:pPr>
              <a:spcBef>
                <a:spcPts val="300"/>
              </a:spcBef>
              <a:buClrTx/>
              <a:buSzPct val="100000"/>
            </a:pPr>
            <a:endParaRPr lang="en-AU" sz="2400" dirty="0">
              <a:cs typeface="Arial" charset="0"/>
            </a:endParaRPr>
          </a:p>
          <a:p>
            <a:pPr>
              <a:spcBef>
                <a:spcPts val="300"/>
              </a:spcBef>
              <a:buClrTx/>
              <a:buSzPct val="100000"/>
            </a:pPr>
            <a:endParaRPr lang="en-AU" sz="2400" dirty="0">
              <a:cs typeface="Arial" charset="0"/>
            </a:endParaRPr>
          </a:p>
          <a:p>
            <a:pPr>
              <a:spcBef>
                <a:spcPts val="1800"/>
              </a:spcBef>
              <a:buClrTx/>
              <a:buSzPct val="100000"/>
            </a:pPr>
            <a:r>
              <a:rPr lang="en-AU" dirty="0"/>
              <a:t>Can verity IP configuration of a switch using the proper </a:t>
            </a:r>
            <a:r>
              <a:rPr lang="en-AU" b="1" dirty="0"/>
              <a:t>show </a:t>
            </a:r>
            <a:r>
              <a:rPr lang="en-AU" dirty="0"/>
              <a:t>command, e.g. </a:t>
            </a:r>
            <a:r>
              <a:rPr lang="en-AU" sz="2000" dirty="0">
                <a:latin typeface="Courier New" panose="02070309020205020404" pitchFamily="49" charset="0"/>
                <a:cs typeface="Courier New" panose="02070309020205020404" pitchFamily="49" charset="0"/>
              </a:rPr>
              <a:t>show </a:t>
            </a:r>
            <a:r>
              <a:rPr lang="en-AU" sz="2000" dirty="0" err="1">
                <a:latin typeface="Courier New" panose="02070309020205020404" pitchFamily="49" charset="0"/>
                <a:cs typeface="Courier New" panose="02070309020205020404" pitchFamily="49" charset="0"/>
              </a:rPr>
              <a:t>ip</a:t>
            </a:r>
            <a:r>
              <a:rPr lang="en-AU" sz="2000" dirty="0">
                <a:latin typeface="Courier New" panose="02070309020205020404" pitchFamily="49" charset="0"/>
                <a:cs typeface="Courier New" panose="02070309020205020404" pitchFamily="49" charset="0"/>
              </a:rPr>
              <a:t> interface brief</a:t>
            </a:r>
            <a:endParaRPr lang="en-US" sz="2400" dirty="0">
              <a:cs typeface="Arial" charset="0"/>
            </a:endParaRPr>
          </a:p>
          <a:p>
            <a:endParaRPr lang="en-US" sz="2400" dirty="0"/>
          </a:p>
          <a:p>
            <a:endParaRPr lang="en-US" sz="2400" dirty="0"/>
          </a:p>
          <a:p>
            <a:endParaRPr lang="en-US" sz="2400" dirty="0"/>
          </a:p>
        </p:txBody>
      </p:sp>
      <p:pic>
        <p:nvPicPr>
          <p:cNvPr id="2" name="Picture 1">
            <a:extLst>
              <a:ext uri="{FF2B5EF4-FFF2-40B4-BE49-F238E27FC236}">
                <a16:creationId xmlns:a16="http://schemas.microsoft.com/office/drawing/2014/main" id="{DE8A7F73-0C33-4CE6-A041-3AC06A6A9985}"/>
              </a:ext>
            </a:extLst>
          </p:cNvPr>
          <p:cNvPicPr>
            <a:picLocks noChangeAspect="1"/>
          </p:cNvPicPr>
          <p:nvPr/>
        </p:nvPicPr>
        <p:blipFill>
          <a:blip r:embed="rId3"/>
          <a:stretch>
            <a:fillRect/>
          </a:stretch>
        </p:blipFill>
        <p:spPr>
          <a:xfrm>
            <a:off x="1380067" y="2109467"/>
            <a:ext cx="5984199" cy="1356919"/>
          </a:xfrm>
          <a:prstGeom prst="rect">
            <a:avLst/>
          </a:prstGeom>
        </p:spPr>
      </p:pic>
      <p:pic>
        <p:nvPicPr>
          <p:cNvPr id="9" name="Picture 8">
            <a:extLst>
              <a:ext uri="{FF2B5EF4-FFF2-40B4-BE49-F238E27FC236}">
                <a16:creationId xmlns:a16="http://schemas.microsoft.com/office/drawing/2014/main" id="{25A55132-BF26-43B2-8674-E907FD1A399E}"/>
              </a:ext>
            </a:extLst>
          </p:cNvPr>
          <p:cNvPicPr>
            <a:picLocks noChangeAspect="1"/>
          </p:cNvPicPr>
          <p:nvPr/>
        </p:nvPicPr>
        <p:blipFill>
          <a:blip r:embed="rId4"/>
          <a:stretch>
            <a:fillRect/>
          </a:stretch>
        </p:blipFill>
        <p:spPr>
          <a:xfrm>
            <a:off x="1380067" y="4241680"/>
            <a:ext cx="6382838" cy="2040248"/>
          </a:xfrm>
          <a:prstGeom prst="rect">
            <a:avLst/>
          </a:prstGeom>
        </p:spPr>
      </p:pic>
    </p:spTree>
    <p:extLst>
      <p:ext uri="{BB962C8B-B14F-4D97-AF65-F5344CB8AC3E}">
        <p14:creationId xmlns:p14="http://schemas.microsoft.com/office/powerpoint/2010/main" val="178830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End-to-End Connectivity Test  - Ping</a:t>
            </a:r>
          </a:p>
        </p:txBody>
      </p:sp>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069" y="1074620"/>
            <a:ext cx="6102281" cy="5198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159050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56909" y="285750"/>
            <a:ext cx="4117446" cy="1337310"/>
          </a:xfrm>
        </p:spPr>
        <p:txBody>
          <a:bodyPr/>
          <a:lstStyle/>
          <a:p>
            <a:pPr algn="ctr"/>
            <a:r>
              <a:rPr lang="en-US" sz="3200" dirty="0"/>
              <a:t>Readings</a:t>
            </a:r>
          </a:p>
        </p:txBody>
      </p:sp>
      <p:sp>
        <p:nvSpPr>
          <p:cNvPr id="12" name="Text Placeholder 11"/>
          <p:cNvSpPr>
            <a:spLocks noGrp="1"/>
          </p:cNvSpPr>
          <p:nvPr>
            <p:ph type="body" sz="quarter" idx="11"/>
          </p:nvPr>
        </p:nvSpPr>
        <p:spPr>
          <a:xfrm>
            <a:off x="1120140" y="1474470"/>
            <a:ext cx="7098029" cy="4660000"/>
          </a:xfrm>
        </p:spPr>
        <p:txBody>
          <a:bodyPr>
            <a:normAutofit/>
          </a:bodyPr>
          <a:lstStyle/>
          <a:p>
            <a:pPr marL="457200" indent="-457200">
              <a:buClrTx/>
              <a:buSzPct val="100000"/>
              <a:buFont typeface="Arial" panose="020B0604020202020204" pitchFamily="34" charset="0"/>
              <a:buChar char="•"/>
            </a:pPr>
            <a:r>
              <a:rPr lang="en-AU" sz="2400" dirty="0">
                <a:solidFill>
                  <a:schemeClr val="bg2"/>
                </a:solidFill>
              </a:rPr>
              <a:t>CCNAv7: Introduction to Networks course text &amp; quizzes</a:t>
            </a:r>
          </a:p>
          <a:p>
            <a:pPr marL="863600" lvl="1" indent="-457200">
              <a:buClrTx/>
              <a:buSzPct val="75000"/>
              <a:buFont typeface="Courier New" panose="02070309020205020404" pitchFamily="49" charset="0"/>
              <a:buChar char="o"/>
            </a:pPr>
            <a:r>
              <a:rPr lang="en-AU" dirty="0"/>
              <a:t>Module 1</a:t>
            </a:r>
          </a:p>
          <a:p>
            <a:pPr marL="863600" lvl="1" indent="-457200">
              <a:buClrTx/>
              <a:buSzPct val="75000"/>
              <a:buFont typeface="Courier New" panose="02070309020205020404" pitchFamily="49" charset="0"/>
              <a:buChar char="o"/>
            </a:pPr>
            <a:r>
              <a:rPr lang="en-AU" dirty="0"/>
              <a:t>Module 2</a:t>
            </a:r>
          </a:p>
          <a:p>
            <a:r>
              <a:rPr lang="en-AU" sz="2800" dirty="0"/>
              <a:t>     </a:t>
            </a:r>
          </a:p>
          <a:p>
            <a:r>
              <a:rPr lang="en-AU" sz="2800" dirty="0"/>
              <a:t>     </a:t>
            </a:r>
            <a:r>
              <a:rPr lang="en-AU" sz="2400" dirty="0"/>
              <a:t>Available at: </a:t>
            </a:r>
            <a:r>
              <a:rPr lang="en-AU" sz="2400" dirty="0">
                <a:hlinkClick r:id="rId2"/>
              </a:rPr>
              <a:t>www.netacad.com</a:t>
            </a:r>
            <a:endParaRPr lang="en-AU" sz="2400" dirty="0"/>
          </a:p>
          <a:p>
            <a:pPr marL="749300" lvl="1" indent="-342900">
              <a:buFont typeface="Arial" panose="020B0604020202020204" pitchFamily="34" charset="0"/>
              <a:buChar char="•"/>
            </a:pPr>
            <a:endParaRPr lang="en-US" sz="2800" dirty="0">
              <a:solidFill>
                <a:schemeClr val="bg2"/>
              </a:solidFill>
            </a:endParaRPr>
          </a:p>
        </p:txBody>
      </p:sp>
    </p:spTree>
    <p:extLst>
      <p:ext uri="{BB962C8B-B14F-4D97-AF65-F5344CB8AC3E}">
        <p14:creationId xmlns:p14="http://schemas.microsoft.com/office/powerpoint/2010/main" val="202179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91927" y="2680115"/>
            <a:ext cx="3452119" cy="838200"/>
          </a:xfrm>
        </p:spPr>
        <p:txBody>
          <a:bodyPr/>
          <a:lstStyle/>
          <a:p>
            <a:br>
              <a:rPr lang="en-US" sz="2800" dirty="0"/>
            </a:br>
            <a:r>
              <a:rPr lang="en-US" sz="3200" dirty="0">
                <a:solidFill>
                  <a:schemeClr val="bg2"/>
                </a:solidFill>
              </a:rPr>
              <a:t>Networking Today</a:t>
            </a:r>
          </a:p>
        </p:txBody>
      </p:sp>
      <p:sp>
        <p:nvSpPr>
          <p:cNvPr id="8" name="Title 5">
            <a:extLst>
              <a:ext uri="{FF2B5EF4-FFF2-40B4-BE49-F238E27FC236}">
                <a16:creationId xmlns:a16="http://schemas.microsoft.com/office/drawing/2014/main" id="{0BED6594-6A7B-447D-9AA4-13C1CAB975A8}"/>
              </a:ext>
            </a:extLst>
          </p:cNvPr>
          <p:cNvSpPr txBox="1">
            <a:spLocks/>
          </p:cNvSpPr>
          <p:nvPr/>
        </p:nvSpPr>
        <p:spPr>
          <a:xfrm>
            <a:off x="3146743" y="2151360"/>
            <a:ext cx="2546211" cy="696192"/>
          </a:xfrm>
          <a:prstGeom prst="rect">
            <a:avLst/>
          </a:prstGeo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a:ln>
                  <a:noFill/>
                </a:ln>
                <a:gradFill flip="none" rotWithShape="1">
                  <a:gsLst>
                    <a:gs pos="16000">
                      <a:schemeClr val="tx2"/>
                    </a:gs>
                    <a:gs pos="100000">
                      <a:srgbClr val="28A7DF"/>
                    </a:gs>
                  </a:gsLst>
                  <a:lin ang="1800000" scaled="0"/>
                  <a:tileRect/>
                </a:gradFill>
                <a:effectLst/>
                <a:uLnTx/>
                <a:uFillTx/>
                <a:latin typeface="+mj-lt"/>
                <a:ea typeface="+mj-ea"/>
                <a:cs typeface="Arial" pitchFamily="34" charset="0"/>
              </a:defRPr>
            </a:lvl1pPr>
          </a:lstStyle>
          <a:p>
            <a:br>
              <a:rPr lang="en-US" sz="4000" dirty="0"/>
            </a:br>
            <a:r>
              <a:rPr lang="en-US" sz="4000" dirty="0"/>
              <a:t>Highlights</a:t>
            </a:r>
          </a:p>
        </p:txBody>
      </p:sp>
    </p:spTree>
    <p:extLst>
      <p:ext uri="{BB962C8B-B14F-4D97-AF65-F5344CB8AC3E}">
        <p14:creationId xmlns:p14="http://schemas.microsoft.com/office/powerpoint/2010/main" val="256029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7EBC0-2411-4321-81CD-F23FF9415123}"/>
              </a:ext>
            </a:extLst>
          </p:cNvPr>
          <p:cNvPicPr>
            <a:picLocks noChangeAspect="1"/>
          </p:cNvPicPr>
          <p:nvPr/>
        </p:nvPicPr>
        <p:blipFill>
          <a:blip r:embed="rId3"/>
          <a:stretch>
            <a:fillRect/>
          </a:stretch>
        </p:blipFill>
        <p:spPr>
          <a:xfrm>
            <a:off x="3976133" y="1159875"/>
            <a:ext cx="4761468" cy="3514673"/>
          </a:xfrm>
          <a:prstGeom prst="rect">
            <a:avLst/>
          </a:prstGeom>
        </p:spPr>
      </p:pic>
      <p:sp>
        <p:nvSpPr>
          <p:cNvPr id="12" name="Title 11"/>
          <p:cNvSpPr>
            <a:spLocks noGrp="1"/>
          </p:cNvSpPr>
          <p:nvPr>
            <p:ph type="title"/>
          </p:nvPr>
        </p:nvSpPr>
        <p:spPr/>
        <p:txBody>
          <a:bodyPr/>
          <a:lstStyle/>
          <a:p>
            <a:pPr>
              <a:lnSpc>
                <a:spcPct val="100000"/>
              </a:lnSpc>
            </a:pPr>
            <a:r>
              <a:rPr lang="en-US" sz="3200" dirty="0"/>
              <a:t>Network Components</a:t>
            </a:r>
          </a:p>
        </p:txBody>
      </p:sp>
      <p:sp>
        <p:nvSpPr>
          <p:cNvPr id="2" name="Rectangle 1"/>
          <p:cNvSpPr/>
          <p:nvPr/>
        </p:nvSpPr>
        <p:spPr>
          <a:xfrm>
            <a:off x="340507" y="1230673"/>
            <a:ext cx="4405297" cy="1754326"/>
          </a:xfrm>
          <a:prstGeom prst="rect">
            <a:avLst/>
          </a:prstGeom>
        </p:spPr>
        <p:txBody>
          <a:bodyPr wrap="square">
            <a:spAutoFit/>
          </a:bodyPr>
          <a:lstStyle/>
          <a:p>
            <a:pPr marL="342900" indent="-342900">
              <a:buFont typeface="Arial" panose="020B0604020202020204" pitchFamily="34" charset="0"/>
              <a:buChar char="•"/>
            </a:pPr>
            <a:r>
              <a:rPr lang="en-AU" sz="2400" dirty="0">
                <a:solidFill>
                  <a:schemeClr val="bg2"/>
                </a:solidFill>
              </a:rPr>
              <a:t>Three categories of network components:</a:t>
            </a:r>
          </a:p>
          <a:p>
            <a:pPr marL="800100" lvl="1" indent="-342900">
              <a:buSzPct val="75000"/>
              <a:buFont typeface="Courier New" panose="02070309020205020404" pitchFamily="49" charset="0"/>
              <a:buChar char="o"/>
            </a:pPr>
            <a:r>
              <a:rPr lang="en-AU" sz="2000" dirty="0">
                <a:solidFill>
                  <a:schemeClr val="bg2"/>
                </a:solidFill>
              </a:rPr>
              <a:t>End devices (aka Hosts)</a:t>
            </a:r>
          </a:p>
          <a:p>
            <a:pPr marL="800100" lvl="1" indent="-342900">
              <a:buSzPct val="75000"/>
              <a:buFont typeface="Courier New" panose="02070309020205020404" pitchFamily="49" charset="0"/>
              <a:buChar char="o"/>
            </a:pPr>
            <a:r>
              <a:rPr lang="en-AU" sz="2000" dirty="0">
                <a:solidFill>
                  <a:schemeClr val="bg2"/>
                </a:solidFill>
              </a:rPr>
              <a:t>Intermediary devices</a:t>
            </a:r>
          </a:p>
          <a:p>
            <a:pPr marL="800100" lvl="1" indent="-342900">
              <a:buSzPct val="75000"/>
              <a:buFont typeface="Courier New" panose="02070309020205020404" pitchFamily="49" charset="0"/>
              <a:buChar char="o"/>
            </a:pPr>
            <a:r>
              <a:rPr lang="en-AU" sz="2000" dirty="0">
                <a:solidFill>
                  <a:schemeClr val="bg2"/>
                </a:solidFill>
              </a:rPr>
              <a:t>Network Media</a:t>
            </a:r>
          </a:p>
        </p:txBody>
      </p:sp>
      <p:pic>
        <p:nvPicPr>
          <p:cNvPr id="6" name="Picture 5"/>
          <p:cNvPicPr>
            <a:picLocks noChangeAspect="1"/>
          </p:cNvPicPr>
          <p:nvPr/>
        </p:nvPicPr>
        <p:blipFill>
          <a:blip r:embed="rId4"/>
          <a:stretch>
            <a:fillRect/>
          </a:stretch>
        </p:blipFill>
        <p:spPr>
          <a:xfrm>
            <a:off x="340507" y="4234649"/>
            <a:ext cx="3159098" cy="2074772"/>
          </a:xfrm>
          <a:prstGeom prst="rect">
            <a:avLst/>
          </a:prstGeom>
        </p:spPr>
      </p:pic>
      <p:sp>
        <p:nvSpPr>
          <p:cNvPr id="9" name="Rectangle 8">
            <a:extLst>
              <a:ext uri="{FF2B5EF4-FFF2-40B4-BE49-F238E27FC236}">
                <a16:creationId xmlns:a16="http://schemas.microsoft.com/office/drawing/2014/main" id="{DB4781A7-BCE6-45B4-ACC7-E8771DC053DF}"/>
              </a:ext>
            </a:extLst>
          </p:cNvPr>
          <p:cNvSpPr/>
          <p:nvPr/>
        </p:nvSpPr>
        <p:spPr>
          <a:xfrm>
            <a:off x="3499605" y="5165662"/>
            <a:ext cx="5165401" cy="923330"/>
          </a:xfrm>
          <a:prstGeom prst="rect">
            <a:avLst/>
          </a:prstGeom>
        </p:spPr>
        <p:txBody>
          <a:bodyPr wrap="square">
            <a:spAutoFit/>
          </a:bodyPr>
          <a:lstStyle/>
          <a:p>
            <a:pPr marL="285750" indent="-285750">
              <a:buFont typeface="Arial" panose="020B0604020202020204" pitchFamily="34" charset="0"/>
              <a:buChar char="•"/>
            </a:pPr>
            <a:r>
              <a:rPr lang="en-AU" dirty="0">
                <a:solidFill>
                  <a:schemeClr val="bg2"/>
                </a:solidFill>
              </a:rPr>
              <a:t>Included in each device, in addition to the device hardware, are the network applications (software), e.g. email or web applications. </a:t>
            </a:r>
          </a:p>
        </p:txBody>
      </p:sp>
    </p:spTree>
    <p:extLst>
      <p:ext uri="{BB962C8B-B14F-4D97-AF65-F5344CB8AC3E}">
        <p14:creationId xmlns:p14="http://schemas.microsoft.com/office/powerpoint/2010/main" val="180140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03751" y="175419"/>
            <a:ext cx="8736498" cy="838200"/>
          </a:xfrm>
        </p:spPr>
        <p:txBody>
          <a:bodyPr/>
          <a:lstStyle/>
          <a:p>
            <a:pPr>
              <a:lnSpc>
                <a:spcPct val="100000"/>
              </a:lnSpc>
            </a:pPr>
            <a:r>
              <a:rPr lang="en-US" sz="3200" dirty="0"/>
              <a:t>Devices: End Devices vs. Intermediary Devices</a:t>
            </a:r>
          </a:p>
        </p:txBody>
      </p:sp>
      <p:sp>
        <p:nvSpPr>
          <p:cNvPr id="2" name="Rectangle 1"/>
          <p:cNvSpPr/>
          <p:nvPr/>
        </p:nvSpPr>
        <p:spPr>
          <a:xfrm>
            <a:off x="6394969" y="1486988"/>
            <a:ext cx="2311399" cy="1323439"/>
          </a:xfrm>
          <a:prstGeom prst="rect">
            <a:avLst/>
          </a:prstGeom>
        </p:spPr>
        <p:txBody>
          <a:bodyPr wrap="square">
            <a:spAutoFit/>
          </a:bodyPr>
          <a:lstStyle/>
          <a:p>
            <a:r>
              <a:rPr lang="en-AU" sz="1600" dirty="0">
                <a:solidFill>
                  <a:schemeClr val="bg2"/>
                </a:solidFill>
              </a:rPr>
              <a:t>An </a:t>
            </a:r>
            <a:r>
              <a:rPr lang="en-AU" sz="1600" b="1" dirty="0">
                <a:solidFill>
                  <a:schemeClr val="bg2"/>
                </a:solidFill>
              </a:rPr>
              <a:t>end device </a:t>
            </a:r>
            <a:r>
              <a:rPr lang="en-AU" sz="1600" dirty="0">
                <a:solidFill>
                  <a:schemeClr val="bg2"/>
                </a:solidFill>
              </a:rPr>
              <a:t>is either the source or destination of a message transmitted over the network</a:t>
            </a:r>
          </a:p>
        </p:txBody>
      </p:sp>
      <p:sp>
        <p:nvSpPr>
          <p:cNvPr id="3" name="Rectangle 2"/>
          <p:cNvSpPr/>
          <p:nvPr/>
        </p:nvSpPr>
        <p:spPr>
          <a:xfrm>
            <a:off x="6346573" y="3185340"/>
            <a:ext cx="2593676" cy="1569660"/>
          </a:xfrm>
          <a:prstGeom prst="rect">
            <a:avLst/>
          </a:prstGeom>
        </p:spPr>
        <p:txBody>
          <a:bodyPr wrap="square">
            <a:spAutoFit/>
          </a:bodyPr>
          <a:lstStyle/>
          <a:p>
            <a:r>
              <a:rPr lang="en-AU" sz="1600" b="1" dirty="0">
                <a:solidFill>
                  <a:schemeClr val="bg2"/>
                </a:solidFill>
              </a:rPr>
              <a:t>Intermediary devices </a:t>
            </a:r>
            <a:r>
              <a:rPr lang="en-AU" sz="1600" dirty="0">
                <a:solidFill>
                  <a:schemeClr val="bg2"/>
                </a:solidFill>
              </a:rPr>
              <a:t>connect the individual end devices to the network and can connect multiple individual networks to form an internetwork </a:t>
            </a:r>
          </a:p>
        </p:txBody>
      </p:sp>
      <p:pic>
        <p:nvPicPr>
          <p:cNvPr id="5" name="Picture 4"/>
          <p:cNvPicPr>
            <a:picLocks noChangeAspect="1"/>
          </p:cNvPicPr>
          <p:nvPr/>
        </p:nvPicPr>
        <p:blipFill>
          <a:blip r:embed="rId3"/>
          <a:stretch>
            <a:fillRect/>
          </a:stretch>
        </p:blipFill>
        <p:spPr>
          <a:xfrm>
            <a:off x="493334" y="5079475"/>
            <a:ext cx="5994400" cy="1179544"/>
          </a:xfrm>
          <a:prstGeom prst="rect">
            <a:avLst/>
          </a:prstGeom>
        </p:spPr>
      </p:pic>
      <p:grpSp>
        <p:nvGrpSpPr>
          <p:cNvPr id="9" name="Group 8">
            <a:extLst>
              <a:ext uri="{FF2B5EF4-FFF2-40B4-BE49-F238E27FC236}">
                <a16:creationId xmlns:a16="http://schemas.microsoft.com/office/drawing/2014/main" id="{15F62CF2-6C16-4AAF-9ADE-E2F45F3E7B18}"/>
              </a:ext>
            </a:extLst>
          </p:cNvPr>
          <p:cNvGrpSpPr/>
          <p:nvPr/>
        </p:nvGrpSpPr>
        <p:grpSpPr>
          <a:xfrm>
            <a:off x="493334" y="1318677"/>
            <a:ext cx="5805868" cy="3455740"/>
            <a:chOff x="490158" y="1447054"/>
            <a:chExt cx="5805868" cy="345574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158" y="1447054"/>
              <a:ext cx="5805868" cy="1607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58" y="3313717"/>
              <a:ext cx="5805868" cy="1589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E0C1A10A-2503-4282-B0B5-F7FB7B14DDCF}"/>
                </a:ext>
              </a:extLst>
            </p:cNvPr>
            <p:cNvPicPr>
              <a:picLocks noChangeAspect="1"/>
            </p:cNvPicPr>
            <p:nvPr/>
          </p:nvPicPr>
          <p:blipFill>
            <a:blip r:embed="rId6"/>
            <a:stretch>
              <a:fillRect/>
            </a:stretch>
          </p:blipFill>
          <p:spPr>
            <a:xfrm>
              <a:off x="1590155" y="2288664"/>
              <a:ext cx="295532" cy="428521"/>
            </a:xfrm>
            <a:prstGeom prst="rect">
              <a:avLst/>
            </a:prstGeom>
          </p:spPr>
        </p:pic>
        <p:sp>
          <p:nvSpPr>
            <p:cNvPr id="7" name="TextBox 6">
              <a:extLst>
                <a:ext uri="{FF2B5EF4-FFF2-40B4-BE49-F238E27FC236}">
                  <a16:creationId xmlns:a16="http://schemas.microsoft.com/office/drawing/2014/main" id="{4D089CE8-ACF1-4CDF-93DA-57CCDE54A305}"/>
                </a:ext>
              </a:extLst>
            </p:cNvPr>
            <p:cNvSpPr txBox="1"/>
            <p:nvPr/>
          </p:nvSpPr>
          <p:spPr>
            <a:xfrm>
              <a:off x="1085411" y="2692266"/>
              <a:ext cx="1305019" cy="261610"/>
            </a:xfrm>
            <a:prstGeom prst="rect">
              <a:avLst/>
            </a:prstGeom>
            <a:noFill/>
          </p:spPr>
          <p:txBody>
            <a:bodyPr wrap="square" rtlCol="0">
              <a:spAutoFit/>
            </a:bodyPr>
            <a:lstStyle/>
            <a:p>
              <a:r>
                <a:rPr lang="en-AU" sz="1050" dirty="0">
                  <a:solidFill>
                    <a:schemeClr val="bg2">
                      <a:lumMod val="65000"/>
                      <a:lumOff val="35000"/>
                    </a:schemeClr>
                  </a:solidFill>
                </a:rPr>
                <a:t>Server Computer </a:t>
              </a:r>
              <a:endParaRPr lang="en-US" sz="1050" dirty="0">
                <a:solidFill>
                  <a:schemeClr val="bg2">
                    <a:lumMod val="65000"/>
                    <a:lumOff val="35000"/>
                  </a:schemeClr>
                </a:solidFill>
              </a:endParaRPr>
            </a:p>
          </p:txBody>
        </p:sp>
        <p:pic>
          <p:nvPicPr>
            <p:cNvPr id="8" name="Picture 7">
              <a:extLst>
                <a:ext uri="{FF2B5EF4-FFF2-40B4-BE49-F238E27FC236}">
                  <a16:creationId xmlns:a16="http://schemas.microsoft.com/office/drawing/2014/main" id="{B14FCD90-5ACA-41A1-947E-B536C85E2B6F}"/>
                </a:ext>
              </a:extLst>
            </p:cNvPr>
            <p:cNvPicPr>
              <a:picLocks noChangeAspect="1"/>
            </p:cNvPicPr>
            <p:nvPr/>
          </p:nvPicPr>
          <p:blipFill>
            <a:blip r:embed="rId7"/>
            <a:stretch>
              <a:fillRect/>
            </a:stretch>
          </p:blipFill>
          <p:spPr>
            <a:xfrm>
              <a:off x="1737920" y="4158599"/>
              <a:ext cx="606019" cy="318548"/>
            </a:xfrm>
            <a:prstGeom prst="rect">
              <a:avLst/>
            </a:prstGeom>
          </p:spPr>
        </p:pic>
        <p:sp>
          <p:nvSpPr>
            <p:cNvPr id="11" name="TextBox 10">
              <a:extLst>
                <a:ext uri="{FF2B5EF4-FFF2-40B4-BE49-F238E27FC236}">
                  <a16:creationId xmlns:a16="http://schemas.microsoft.com/office/drawing/2014/main" id="{A2E16DCD-32D1-448E-884E-4BC4BC923720}"/>
                </a:ext>
              </a:extLst>
            </p:cNvPr>
            <p:cNvSpPr txBox="1"/>
            <p:nvPr/>
          </p:nvSpPr>
          <p:spPr>
            <a:xfrm>
              <a:off x="1257513" y="4505817"/>
              <a:ext cx="1710616" cy="230832"/>
            </a:xfrm>
            <a:prstGeom prst="rect">
              <a:avLst/>
            </a:prstGeom>
            <a:noFill/>
          </p:spPr>
          <p:txBody>
            <a:bodyPr wrap="square" rtlCol="0">
              <a:spAutoFit/>
            </a:bodyPr>
            <a:lstStyle/>
            <a:p>
              <a:r>
                <a:rPr lang="en-AU" sz="900" dirty="0">
                  <a:solidFill>
                    <a:schemeClr val="bg2">
                      <a:lumMod val="65000"/>
                      <a:lumOff val="35000"/>
                    </a:schemeClr>
                  </a:solidFill>
                </a:rPr>
                <a:t>Wireless Access Point</a:t>
              </a:r>
              <a:endParaRPr lang="en-US" sz="900" dirty="0">
                <a:solidFill>
                  <a:schemeClr val="bg2">
                    <a:lumMod val="65000"/>
                    <a:lumOff val="35000"/>
                  </a:schemeClr>
                </a:solidFill>
              </a:endParaRPr>
            </a:p>
          </p:txBody>
        </p:sp>
      </p:grpSp>
    </p:spTree>
    <p:extLst>
      <p:ext uri="{BB962C8B-B14F-4D97-AF65-F5344CB8AC3E}">
        <p14:creationId xmlns:p14="http://schemas.microsoft.com/office/powerpoint/2010/main" val="124332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End devices - Clients and Servers</a:t>
            </a:r>
          </a:p>
        </p:txBody>
      </p:sp>
      <p:sp>
        <p:nvSpPr>
          <p:cNvPr id="2" name="Rectangle 1"/>
          <p:cNvSpPr/>
          <p:nvPr/>
        </p:nvSpPr>
        <p:spPr>
          <a:xfrm>
            <a:off x="277569" y="1025982"/>
            <a:ext cx="8299940" cy="5755422"/>
          </a:xfrm>
          <a:prstGeom prst="rect">
            <a:avLst/>
          </a:prstGeom>
        </p:spPr>
        <p:txBody>
          <a:bodyPr wrap="square">
            <a:spAutoFit/>
          </a:bodyPr>
          <a:lstStyle/>
          <a:p>
            <a:pPr marL="285750" indent="-285750">
              <a:buFont typeface="Arial" panose="020B0604020202020204" pitchFamily="34" charset="0"/>
              <a:buChar char="•"/>
            </a:pPr>
            <a:r>
              <a:rPr lang="en-AU" sz="2400" dirty="0">
                <a:solidFill>
                  <a:schemeClr val="bg2"/>
                </a:solidFill>
              </a:rPr>
              <a:t>Two types of end devices/hosts:</a:t>
            </a:r>
          </a:p>
          <a:p>
            <a:pPr marL="800100" lvl="1" indent="-342900">
              <a:buSzPct val="75000"/>
              <a:buFont typeface="Courier New" panose="02070309020205020404" pitchFamily="49" charset="0"/>
              <a:buChar char="o"/>
            </a:pPr>
            <a:r>
              <a:rPr lang="en-AU" sz="2000" b="1" dirty="0">
                <a:solidFill>
                  <a:schemeClr val="bg2"/>
                </a:solidFill>
              </a:rPr>
              <a:t>Servers</a:t>
            </a:r>
            <a:r>
              <a:rPr lang="en-AU" sz="2000" dirty="0">
                <a:solidFill>
                  <a:schemeClr val="bg2"/>
                </a:solidFill>
              </a:rPr>
              <a:t>: computers </a:t>
            </a:r>
            <a:r>
              <a:rPr lang="en-AU" sz="2000" b="1" i="1" dirty="0">
                <a:solidFill>
                  <a:schemeClr val="bg2"/>
                </a:solidFill>
              </a:rPr>
              <a:t>providing</a:t>
            </a:r>
            <a:r>
              <a:rPr lang="en-AU" sz="2000" i="1" dirty="0">
                <a:solidFill>
                  <a:schemeClr val="bg2"/>
                </a:solidFill>
              </a:rPr>
              <a:t> </a:t>
            </a:r>
            <a:r>
              <a:rPr lang="en-AU" sz="2000" dirty="0">
                <a:solidFill>
                  <a:schemeClr val="bg2"/>
                </a:solidFill>
              </a:rPr>
              <a:t>information or service, like email or web pages, to other end devices on the network</a:t>
            </a:r>
            <a:r>
              <a:rPr lang="en-AU" sz="2400" dirty="0">
                <a:solidFill>
                  <a:schemeClr val="bg2"/>
                </a:solidFill>
              </a:rPr>
              <a:t>.</a:t>
            </a:r>
          </a:p>
          <a:p>
            <a:pPr marL="1200150" lvl="2" indent="-285750">
              <a:buFont typeface="Arial" panose="020B0604020202020204" pitchFamily="34" charset="0"/>
              <a:buChar char="–"/>
            </a:pPr>
            <a:r>
              <a:rPr lang="en-AU" sz="1600" dirty="0">
                <a:solidFill>
                  <a:schemeClr val="bg2"/>
                </a:solidFill>
              </a:rPr>
              <a:t>Each service requires separate server software, e.g. a web server requires web server software in order to provide web services to the network. </a:t>
            </a:r>
          </a:p>
          <a:p>
            <a:pPr marL="1200150" lvl="2" indent="-285750">
              <a:buFont typeface="Arial" panose="020B0604020202020204" pitchFamily="34" charset="0"/>
              <a:buChar char="–"/>
            </a:pPr>
            <a:r>
              <a:rPr lang="en-AU" sz="1600" dirty="0">
                <a:solidFill>
                  <a:schemeClr val="bg2"/>
                </a:solidFill>
              </a:rPr>
              <a:t>A server software can provide services simultaneously to many clients. </a:t>
            </a:r>
          </a:p>
          <a:p>
            <a:pPr marL="1200150" lvl="2" indent="-285750">
              <a:buFont typeface="Arial" panose="020B0604020202020204" pitchFamily="34" charset="0"/>
              <a:buChar char="–"/>
            </a:pPr>
            <a:r>
              <a:rPr lang="en-AU" sz="1600" dirty="0">
                <a:solidFill>
                  <a:schemeClr val="bg2"/>
                </a:solidFill>
              </a:rPr>
              <a:t>A single computer can run multiple types of server software. </a:t>
            </a:r>
          </a:p>
          <a:p>
            <a:pPr marL="800100" lvl="1" indent="-342900">
              <a:buSzPct val="75000"/>
              <a:buFont typeface="Courier New" panose="02070309020205020404" pitchFamily="49" charset="0"/>
              <a:buChar char="o"/>
            </a:pPr>
            <a:r>
              <a:rPr lang="en-AU" sz="2000" b="1" dirty="0">
                <a:solidFill>
                  <a:schemeClr val="bg2"/>
                </a:solidFill>
              </a:rPr>
              <a:t>Clients</a:t>
            </a:r>
            <a:r>
              <a:rPr lang="en-AU" sz="2000" dirty="0">
                <a:solidFill>
                  <a:schemeClr val="bg2"/>
                </a:solidFill>
              </a:rPr>
              <a:t>: computers </a:t>
            </a:r>
            <a:r>
              <a:rPr lang="en-AU" sz="2000" b="1" i="1" dirty="0">
                <a:solidFill>
                  <a:schemeClr val="bg2"/>
                </a:solidFill>
              </a:rPr>
              <a:t>requesting</a:t>
            </a:r>
            <a:r>
              <a:rPr lang="en-AU" sz="2000" dirty="0">
                <a:solidFill>
                  <a:schemeClr val="bg2"/>
                </a:solidFill>
              </a:rPr>
              <a:t> and displaying the information obtained from the server. </a:t>
            </a:r>
          </a:p>
          <a:p>
            <a:pPr marL="1200150" lvl="2" indent="-285750">
              <a:buFont typeface="Arial" panose="020B0604020202020204" pitchFamily="34" charset="0"/>
              <a:buChar char="–"/>
            </a:pPr>
            <a:r>
              <a:rPr lang="en-AU" dirty="0">
                <a:solidFill>
                  <a:schemeClr val="bg2"/>
                </a:solidFill>
              </a:rPr>
              <a:t>An example of client software is a web browser, like Chrome.</a:t>
            </a:r>
          </a:p>
          <a:p>
            <a:pPr marL="1200150" lvl="2" indent="-285750">
              <a:buFont typeface="Arial" panose="020B0604020202020204" pitchFamily="34" charset="0"/>
              <a:buChar char="–"/>
            </a:pPr>
            <a:r>
              <a:rPr lang="en-AU" dirty="0">
                <a:solidFill>
                  <a:schemeClr val="bg2"/>
                </a:solidFill>
              </a:rPr>
              <a:t>A single computer can also run multiple types of client software.</a:t>
            </a:r>
            <a:endParaRPr lang="en-AU" sz="2400" dirty="0">
              <a:solidFill>
                <a:schemeClr val="bg2"/>
              </a:solidFill>
            </a:endParaRPr>
          </a:p>
          <a:p>
            <a:pPr marL="342900" indent="-342900">
              <a:spcBef>
                <a:spcPts val="600"/>
              </a:spcBef>
              <a:buFont typeface="Arial" panose="020B0604020202020204" pitchFamily="34" charset="0"/>
              <a:buChar char="•"/>
            </a:pPr>
            <a:r>
              <a:rPr lang="en-AU" sz="2400" dirty="0">
                <a:solidFill>
                  <a:schemeClr val="bg2"/>
                </a:solidFill>
              </a:rPr>
              <a:t>Client and server software usually run on separate computers, but it is also possible for one computer to be used for both roles at the same time. This type of network is called a peer-to-peer network.</a:t>
            </a:r>
          </a:p>
          <a:p>
            <a:pPr lvl="2"/>
            <a:endParaRPr lang="en-AU" dirty="0">
              <a:solidFill>
                <a:schemeClr val="bg2"/>
              </a:solidFill>
            </a:endParaRPr>
          </a:p>
          <a:p>
            <a:pPr lvl="2"/>
            <a:endParaRPr lang="en-AU" dirty="0">
              <a:solidFill>
                <a:schemeClr val="bg2"/>
              </a:solidFill>
            </a:endParaRPr>
          </a:p>
          <a:p>
            <a:pPr lvl="2"/>
            <a:endParaRPr lang="en-AU" dirty="0">
              <a:solidFill>
                <a:schemeClr val="bg2"/>
              </a:solidFill>
            </a:endParaRPr>
          </a:p>
        </p:txBody>
      </p:sp>
    </p:spTree>
    <p:extLst>
      <p:ext uri="{BB962C8B-B14F-4D97-AF65-F5344CB8AC3E}">
        <p14:creationId xmlns:p14="http://schemas.microsoft.com/office/powerpoint/2010/main" val="10110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nSpc>
                <a:spcPct val="100000"/>
              </a:lnSpc>
            </a:pPr>
            <a:r>
              <a:rPr lang="en-US" sz="3200" dirty="0"/>
              <a:t>Network Media</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388" y="2116171"/>
            <a:ext cx="4772297" cy="403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72686" y="1138457"/>
            <a:ext cx="7522378" cy="830997"/>
          </a:xfrm>
          <a:prstGeom prst="rect">
            <a:avLst/>
          </a:prstGeom>
        </p:spPr>
        <p:txBody>
          <a:bodyPr wrap="square">
            <a:spAutoFit/>
          </a:bodyPr>
          <a:lstStyle/>
          <a:p>
            <a:pPr marL="285750" indent="-285750">
              <a:buFont typeface="Arial" panose="020B0604020202020204" pitchFamily="34" charset="0"/>
              <a:buChar char="•"/>
            </a:pPr>
            <a:r>
              <a:rPr lang="en-AU" sz="2400" dirty="0">
                <a:solidFill>
                  <a:schemeClr val="bg2"/>
                </a:solidFill>
              </a:rPr>
              <a:t>The medium provides the channel over which the message travels from source to destination.</a:t>
            </a:r>
          </a:p>
        </p:txBody>
      </p:sp>
    </p:spTree>
    <p:extLst>
      <p:ext uri="{BB962C8B-B14F-4D97-AF65-F5344CB8AC3E}">
        <p14:creationId xmlns:p14="http://schemas.microsoft.com/office/powerpoint/2010/main" val="42123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32613" y="2377377"/>
            <a:ext cx="1885950" cy="1644620"/>
          </a:xfrm>
          <a:prstGeom prst="rect">
            <a:avLst/>
          </a:prstGeom>
        </p:spPr>
      </p:pic>
      <p:sp>
        <p:nvSpPr>
          <p:cNvPr id="12" name="Title 11"/>
          <p:cNvSpPr>
            <a:spLocks noGrp="1"/>
          </p:cNvSpPr>
          <p:nvPr>
            <p:ph type="title"/>
          </p:nvPr>
        </p:nvSpPr>
        <p:spPr/>
        <p:txBody>
          <a:bodyPr/>
          <a:lstStyle/>
          <a:p>
            <a:pPr>
              <a:lnSpc>
                <a:spcPct val="100000"/>
              </a:lnSpc>
            </a:pPr>
            <a:r>
              <a:rPr lang="en-US" sz="3200" dirty="0"/>
              <a:t>Connections Between </a:t>
            </a:r>
            <a:r>
              <a:rPr lang="en-US" dirty="0"/>
              <a:t>M</a:t>
            </a:r>
            <a:r>
              <a:rPr lang="en-US" sz="3200" dirty="0"/>
              <a:t>edia and Devices</a:t>
            </a:r>
          </a:p>
        </p:txBody>
      </p:sp>
      <p:sp>
        <p:nvSpPr>
          <p:cNvPr id="2" name="Rectangle 1"/>
          <p:cNvSpPr/>
          <p:nvPr/>
        </p:nvSpPr>
        <p:spPr>
          <a:xfrm>
            <a:off x="206842" y="1083902"/>
            <a:ext cx="5302418" cy="5262979"/>
          </a:xfrm>
          <a:prstGeom prst="rect">
            <a:avLst/>
          </a:prstGeom>
        </p:spPr>
        <p:txBody>
          <a:bodyPr wrap="square">
            <a:spAutoFit/>
          </a:bodyPr>
          <a:lstStyle/>
          <a:p>
            <a:pPr marL="285750" indent="-285750">
              <a:buFont typeface="Arial" panose="020B0604020202020204" pitchFamily="34" charset="0"/>
              <a:buChar char="•"/>
            </a:pPr>
            <a:r>
              <a:rPr lang="en-AU" sz="2400" dirty="0">
                <a:solidFill>
                  <a:schemeClr val="bg2"/>
                </a:solidFill>
              </a:rPr>
              <a:t>Usually the media connecting the devices plug directly into the Network Interface Cards (NIC) installed on the devices</a:t>
            </a:r>
          </a:p>
          <a:p>
            <a:pPr marL="285750" indent="-285750">
              <a:buFont typeface="Arial" panose="020B0604020202020204" pitchFamily="34" charset="0"/>
              <a:buChar char="•"/>
            </a:pPr>
            <a:r>
              <a:rPr lang="en-AU" sz="2400" dirty="0">
                <a:solidFill>
                  <a:schemeClr val="bg2"/>
                </a:solidFill>
              </a:rPr>
              <a:t>Terms relating to the connection</a:t>
            </a:r>
          </a:p>
          <a:p>
            <a:pPr marL="742950" lvl="1" indent="-285750">
              <a:buSzPct val="75000"/>
              <a:buFont typeface="Courier New" panose="02070309020205020404" pitchFamily="49" charset="0"/>
              <a:buChar char="o"/>
            </a:pPr>
            <a:r>
              <a:rPr lang="en-AU" b="1" dirty="0">
                <a:solidFill>
                  <a:schemeClr val="bg2"/>
                </a:solidFill>
              </a:rPr>
              <a:t>Physical Port </a:t>
            </a:r>
            <a:r>
              <a:rPr lang="en-AU" dirty="0">
                <a:solidFill>
                  <a:schemeClr val="bg2"/>
                </a:solidFill>
              </a:rPr>
              <a:t>- A connector or outlet on a device where the media is connected to. For example, an Ethernet port or wireless port on a PC; an Ethernet port or console port on a switch.</a:t>
            </a:r>
          </a:p>
          <a:p>
            <a:pPr marL="742950" lvl="1" indent="-285750">
              <a:buSzPct val="75000"/>
              <a:buFont typeface="Courier New" panose="02070309020205020404" pitchFamily="49" charset="0"/>
              <a:buChar char="o"/>
            </a:pPr>
            <a:r>
              <a:rPr lang="en-AU" b="1" dirty="0">
                <a:solidFill>
                  <a:schemeClr val="bg2"/>
                </a:solidFill>
              </a:rPr>
              <a:t>Interfaces </a:t>
            </a:r>
            <a:r>
              <a:rPr lang="en-AU" dirty="0">
                <a:solidFill>
                  <a:schemeClr val="bg2"/>
                </a:solidFill>
              </a:rPr>
              <a:t>- Specialized ports on a networking device. Because routers are used to interconnect networks, the ports on a router are often referred to as network interfaces.</a:t>
            </a:r>
          </a:p>
          <a:p>
            <a:pPr marL="742950" lvl="1" indent="-285750">
              <a:buSzPct val="75000"/>
              <a:buFont typeface="Courier New" panose="02070309020205020404" pitchFamily="49" charset="0"/>
              <a:buChar char="o"/>
            </a:pPr>
            <a:r>
              <a:rPr lang="en-AU" dirty="0">
                <a:solidFill>
                  <a:schemeClr val="bg2"/>
                </a:solidFill>
              </a:rPr>
              <a:t>Often, the terms port and interface are used interchangeably.</a:t>
            </a:r>
          </a:p>
        </p:txBody>
      </p:sp>
      <p:pic>
        <p:nvPicPr>
          <p:cNvPr id="3" name="Picture 2"/>
          <p:cNvPicPr>
            <a:picLocks noChangeAspect="1"/>
          </p:cNvPicPr>
          <p:nvPr/>
        </p:nvPicPr>
        <p:blipFill>
          <a:blip r:embed="rId4"/>
          <a:stretch>
            <a:fillRect/>
          </a:stretch>
        </p:blipFill>
        <p:spPr>
          <a:xfrm>
            <a:off x="5875020" y="1270415"/>
            <a:ext cx="1885950" cy="1255624"/>
          </a:xfrm>
          <a:prstGeom prst="rect">
            <a:avLst/>
          </a:prstGeom>
        </p:spPr>
      </p:pic>
      <p:pic>
        <p:nvPicPr>
          <p:cNvPr id="5" name="Picture 4"/>
          <p:cNvPicPr>
            <a:picLocks noChangeAspect="1"/>
          </p:cNvPicPr>
          <p:nvPr/>
        </p:nvPicPr>
        <p:blipFill>
          <a:blip r:embed="rId5"/>
          <a:stretch>
            <a:fillRect/>
          </a:stretch>
        </p:blipFill>
        <p:spPr>
          <a:xfrm>
            <a:off x="5509260" y="5205411"/>
            <a:ext cx="3289935" cy="922411"/>
          </a:xfrm>
          <a:prstGeom prst="rect">
            <a:avLst/>
          </a:prstGeom>
        </p:spPr>
      </p:pic>
      <p:pic>
        <p:nvPicPr>
          <p:cNvPr id="6" name="Picture 5"/>
          <p:cNvPicPr>
            <a:picLocks noChangeAspect="1"/>
          </p:cNvPicPr>
          <p:nvPr/>
        </p:nvPicPr>
        <p:blipFill>
          <a:blip r:embed="rId6"/>
          <a:stretch>
            <a:fillRect/>
          </a:stretch>
        </p:blipFill>
        <p:spPr>
          <a:xfrm>
            <a:off x="5509260" y="4021997"/>
            <a:ext cx="3289935" cy="1093332"/>
          </a:xfrm>
          <a:prstGeom prst="rect">
            <a:avLst/>
          </a:prstGeom>
        </p:spPr>
      </p:pic>
    </p:spTree>
    <p:extLst>
      <p:ext uri="{BB962C8B-B14F-4D97-AF65-F5344CB8AC3E}">
        <p14:creationId xmlns:p14="http://schemas.microsoft.com/office/powerpoint/2010/main" val="20457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1a361e4ae0fa25df355bf549d2c27bc50f335"/>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GENSWF_ADVANCE_TIME" val="16.1"/>
  <p:tag name="ISPRING_SLIDE_ID" val="{884A9AF1-23FE-44B7-849C-634E395F695B}"/>
</p:tagLst>
</file>

<file path=ppt/theme/theme1.xml><?xml version="1.0" encoding="utf-8"?>
<a:theme xmlns:a="http://schemas.openxmlformats.org/drawingml/2006/main" name="NetAcad_White_PPT_Template 05Oct12">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12551</TotalTime>
  <Words>1964</Words>
  <Application>Microsoft Office PowerPoint</Application>
  <PresentationFormat>On-screen Show (4:3)</PresentationFormat>
  <Paragraphs>207</Paragraphs>
  <Slides>24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Ciscolight</vt:lpstr>
      <vt:lpstr>Arial</vt:lpstr>
      <vt:lpstr>Calibri</vt:lpstr>
      <vt:lpstr>Courier New</vt:lpstr>
      <vt:lpstr>Wingdings</vt:lpstr>
      <vt:lpstr>NetAcad_White_PPT_Template 05Oct12</vt:lpstr>
      <vt:lpstr>INFT 1012 Network Fundamentals</vt:lpstr>
      <vt:lpstr>Topics</vt:lpstr>
      <vt:lpstr>Readings</vt:lpstr>
      <vt:lpstr> Networking Today</vt:lpstr>
      <vt:lpstr>Network Components</vt:lpstr>
      <vt:lpstr>Devices: End Devices vs. Intermediary Devices</vt:lpstr>
      <vt:lpstr>End devices - Clients and Servers</vt:lpstr>
      <vt:lpstr>Network Media</vt:lpstr>
      <vt:lpstr>Connections Between Media and Devices</vt:lpstr>
      <vt:lpstr>Network Topology Diagrams</vt:lpstr>
      <vt:lpstr>Types of Networks</vt:lpstr>
      <vt:lpstr>The Internet</vt:lpstr>
      <vt:lpstr>Internet Connections</vt:lpstr>
      <vt:lpstr>Network Architecture &amp; Reliable Networks</vt:lpstr>
      <vt:lpstr> Basic Switch and End Device Configuration</vt:lpstr>
      <vt:lpstr>Operating Systems</vt:lpstr>
      <vt:lpstr>Methods for accessing CLI of Cisco IOS</vt:lpstr>
      <vt:lpstr>Command Modes</vt:lpstr>
      <vt:lpstr>Basic Device configuration</vt:lpstr>
      <vt:lpstr>Save or Alter the Running Configuration File</vt:lpstr>
      <vt:lpstr>IP Addresses</vt:lpstr>
      <vt:lpstr>IP Address Configuration for End Devices</vt:lpstr>
      <vt:lpstr>Switch Virtual Interface (SVI) Configuration</vt:lpstr>
      <vt:lpstr>End-to-End Connectivity Test  - Ping</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Relevant,  Surprising and Fresh: Cisco Brand</dc:title>
  <dc:creator>Melissa Gabriel</dc:creator>
  <cp:lastModifiedBy>Lin Liu</cp:lastModifiedBy>
  <cp:revision>390</cp:revision>
  <dcterms:created xsi:type="dcterms:W3CDTF">2012-10-09T16:58:47Z</dcterms:created>
  <dcterms:modified xsi:type="dcterms:W3CDTF">2020-02-25T13:11:57Z</dcterms:modified>
</cp:coreProperties>
</file>